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4"/>
  </p:notesMasterIdLst>
  <p:sldIdLst>
    <p:sldId id="306" r:id="rId3"/>
    <p:sldId id="348" r:id="rId4"/>
    <p:sldId id="364" r:id="rId5"/>
    <p:sldId id="365" r:id="rId6"/>
    <p:sldId id="366" r:id="rId7"/>
    <p:sldId id="350" r:id="rId8"/>
    <p:sldId id="351" r:id="rId9"/>
    <p:sldId id="363" r:id="rId10"/>
    <p:sldId id="329" r:id="rId11"/>
    <p:sldId id="349" r:id="rId12"/>
    <p:sldId id="354" r:id="rId13"/>
    <p:sldId id="352" r:id="rId14"/>
    <p:sldId id="353" r:id="rId15"/>
    <p:sldId id="355" r:id="rId16"/>
    <p:sldId id="356" r:id="rId17"/>
    <p:sldId id="357" r:id="rId18"/>
    <p:sldId id="358" r:id="rId19"/>
    <p:sldId id="359" r:id="rId20"/>
    <p:sldId id="361" r:id="rId21"/>
    <p:sldId id="367" r:id="rId22"/>
    <p:sldId id="368" r:id="rId23"/>
    <p:sldId id="369" r:id="rId24"/>
    <p:sldId id="370" r:id="rId25"/>
    <p:sldId id="360" r:id="rId26"/>
    <p:sldId id="362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43" r:id="rId36"/>
    <p:sldId id="379" r:id="rId37"/>
    <p:sldId id="342" r:id="rId38"/>
    <p:sldId id="380" r:id="rId39"/>
    <p:sldId id="381" r:id="rId40"/>
    <p:sldId id="382" r:id="rId41"/>
    <p:sldId id="383" r:id="rId42"/>
    <p:sldId id="384" r:id="rId43"/>
    <p:sldId id="341" r:id="rId44"/>
    <p:sldId id="385" r:id="rId45"/>
    <p:sldId id="386" r:id="rId46"/>
    <p:sldId id="387" r:id="rId47"/>
    <p:sldId id="388" r:id="rId48"/>
    <p:sldId id="497" r:id="rId49"/>
    <p:sldId id="495" r:id="rId50"/>
    <p:sldId id="494" r:id="rId51"/>
    <p:sldId id="499" r:id="rId52"/>
    <p:sldId id="498" r:id="rId53"/>
    <p:sldId id="483" r:id="rId54"/>
    <p:sldId id="501" r:id="rId55"/>
    <p:sldId id="485" r:id="rId56"/>
    <p:sldId id="500" r:id="rId57"/>
    <p:sldId id="489" r:id="rId58"/>
    <p:sldId id="502" r:id="rId59"/>
    <p:sldId id="503" r:id="rId60"/>
    <p:sldId id="504" r:id="rId61"/>
    <p:sldId id="505" r:id="rId62"/>
    <p:sldId id="506" r:id="rId63"/>
    <p:sldId id="344" r:id="rId64"/>
    <p:sldId id="507" r:id="rId65"/>
    <p:sldId id="508" r:id="rId66"/>
    <p:sldId id="509" r:id="rId67"/>
    <p:sldId id="510" r:id="rId68"/>
    <p:sldId id="311" r:id="rId69"/>
    <p:sldId id="310" r:id="rId70"/>
    <p:sldId id="317" r:id="rId71"/>
    <p:sldId id="308" r:id="rId72"/>
    <p:sldId id="312" r:id="rId73"/>
    <p:sldId id="318" r:id="rId74"/>
    <p:sldId id="511" r:id="rId75"/>
    <p:sldId id="512" r:id="rId76"/>
    <p:sldId id="307" r:id="rId77"/>
    <p:sldId id="314" r:id="rId78"/>
    <p:sldId id="313" r:id="rId79"/>
    <p:sldId id="315" r:id="rId80"/>
    <p:sldId id="513" r:id="rId81"/>
    <p:sldId id="514" r:id="rId82"/>
    <p:sldId id="515" r:id="rId83"/>
    <p:sldId id="516" r:id="rId84"/>
    <p:sldId id="346" r:id="rId85"/>
    <p:sldId id="517" r:id="rId86"/>
    <p:sldId id="518" r:id="rId87"/>
    <p:sldId id="519" r:id="rId88"/>
    <p:sldId id="345" r:id="rId89"/>
    <p:sldId id="520" r:id="rId90"/>
    <p:sldId id="521" r:id="rId91"/>
    <p:sldId id="522" r:id="rId92"/>
    <p:sldId id="523" r:id="rId9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8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609A4-2D89-46D5-AFCC-5D091FADE0B2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3FC62-ADFA-4439-B181-EBA719BDA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899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B497B2E5-72ED-F657-A6E0-A172FF22834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A6B2F0A4-9395-4C24-A183-03773F3AE930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+mn-cs"/>
              </a:rPr>
              <a:pPr marL="0" marR="0" lvl="0" indent="0" algn="r" defTabSz="457200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+mn-cs"/>
            </a:endParaRPr>
          </a:p>
        </p:txBody>
      </p:sp>
      <p:sp>
        <p:nvSpPr>
          <p:cNvPr id="18435" name="Rectangle 1">
            <a:extLst>
              <a:ext uri="{FF2B5EF4-FFF2-40B4-BE49-F238E27FC236}">
                <a16:creationId xmlns:a16="http://schemas.microsoft.com/office/drawing/2014/main" id="{9EBC755E-3AEF-31D3-C823-9067F70CC0D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Text Box 2">
            <a:extLst>
              <a:ext uri="{FF2B5EF4-FFF2-40B4-BE49-F238E27FC236}">
                <a16:creationId xmlns:a16="http://schemas.microsoft.com/office/drawing/2014/main" id="{F80056D2-A579-22C6-0ABD-5717A8B114D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6">
            <a:extLst>
              <a:ext uri="{FF2B5EF4-FFF2-40B4-BE49-F238E27FC236}">
                <a16:creationId xmlns:a16="http://schemas.microsoft.com/office/drawing/2014/main" id="{54538E96-AF3E-5FBA-52DF-3825FDFD29E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7301A46-DDC6-4A80-8EAB-8372AD548E8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1">
            <a:extLst>
              <a:ext uri="{FF2B5EF4-FFF2-40B4-BE49-F238E27FC236}">
                <a16:creationId xmlns:a16="http://schemas.microsoft.com/office/drawing/2014/main" id="{DD55971B-8926-DE57-1B2C-6D0F72734A8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Text Box 2">
            <a:extLst>
              <a:ext uri="{FF2B5EF4-FFF2-40B4-BE49-F238E27FC236}">
                <a16:creationId xmlns:a16="http://schemas.microsoft.com/office/drawing/2014/main" id="{16055800-1086-4422-0DAC-3C4D618B2BD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>
            <a:extLst>
              <a:ext uri="{FF2B5EF4-FFF2-40B4-BE49-F238E27FC236}">
                <a16:creationId xmlns:a16="http://schemas.microsoft.com/office/drawing/2014/main" id="{442A1D3D-DAC5-6ABC-9D35-FA7DABF46A4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4B5842-693C-4AF7-A063-F950D87B84D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5" name="Rectangle 1">
            <a:extLst>
              <a:ext uri="{FF2B5EF4-FFF2-40B4-BE49-F238E27FC236}">
                <a16:creationId xmlns:a16="http://schemas.microsoft.com/office/drawing/2014/main" id="{2F27FB30-B60B-7058-1CB2-2390F48B958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DE9A4D44-C314-F243-0536-C02A9886063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71659381-8C28-E262-7079-310DB762601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fld id="{EBB66239-6072-4AAC-9BC5-BDED491F482C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  <a:ea typeface="Arial Unicode MS" pitchFamily="34" charset="-128"/>
              </a:rPr>
              <a:pPr>
                <a:defRPr/>
              </a:pPr>
              <a:t>57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23E65452-E4A8-AAFE-D4B3-3B2E4A871DC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E3CD89-EBCE-629C-7EE0-8841CDDE361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>
            <a:extLst>
              <a:ext uri="{FF2B5EF4-FFF2-40B4-BE49-F238E27FC236}">
                <a16:creationId xmlns:a16="http://schemas.microsoft.com/office/drawing/2014/main" id="{A91986CE-D299-2486-65CD-6CF5733725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fld id="{A89A6B3D-2F8B-4669-9B3E-4FEF500C3151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defRPr/>
              </a:pPr>
              <a:t>62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49DE7E7C-A6ED-4B7B-542B-21F26DFDB36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Text Box 2">
            <a:extLst>
              <a:ext uri="{FF2B5EF4-FFF2-40B4-BE49-F238E27FC236}">
                <a16:creationId xmlns:a16="http://schemas.microsoft.com/office/drawing/2014/main" id="{AFA803FB-7CC5-6C03-60AC-5E15919BF58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>
            <a:extLst>
              <a:ext uri="{FF2B5EF4-FFF2-40B4-BE49-F238E27FC236}">
                <a16:creationId xmlns:a16="http://schemas.microsoft.com/office/drawing/2014/main" id="{D05555C0-15C5-63C6-E17C-3D3317DD779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9689108-B1F5-4DE7-93D2-0173AEE9137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C55A6B34-2DB4-58B5-A10E-4548B539F7D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39C7EBD4-47AB-6F29-20E6-137973A4743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608257-06A2-D83C-5183-7E3985C08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CED52344-552F-E517-AFF6-BBF82226C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9B96799B-5B54-EC2C-9DBF-1232B5D609FF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20EB2D-DE0B-4347-9B38-1977703ED39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2D81E-873B-C079-3529-E84C47546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6AB33E2E-C9F1-270C-255F-F16A0D356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FD9E6BD0-359F-3F51-5122-5D076A6D47E2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2A94580-E1F6-4E15-B0B0-9A7CBDDC59B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>
            <a:extLst>
              <a:ext uri="{FF2B5EF4-FFF2-40B4-BE49-F238E27FC236}">
                <a16:creationId xmlns:a16="http://schemas.microsoft.com/office/drawing/2014/main" id="{AC668861-407C-E6B7-A65A-4776570C05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B0B920-2F64-4CD8-965B-F1DAB6E99FE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DE0416EE-224F-D738-F284-A30F7FFB507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Text Box 2">
            <a:extLst>
              <a:ext uri="{FF2B5EF4-FFF2-40B4-BE49-F238E27FC236}">
                <a16:creationId xmlns:a16="http://schemas.microsoft.com/office/drawing/2014/main" id="{54C95D9D-6492-887B-8933-81EBFEC7580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E84A407F-5838-C041-F97E-65FF07F1453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1E2E98-7B58-47CF-884D-C5E23E0D6AC8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Arial Unicode MS" pitchFamily="34" charset="-128"/>
              </a:rPr>
              <a:pPr/>
              <a:t>79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8B2CC48B-3020-8A60-7849-9B0ECF91682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ED7B4FBD-1830-7272-C5A9-7B9EE634D32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>
            <a:extLst>
              <a:ext uri="{FF2B5EF4-FFF2-40B4-BE49-F238E27FC236}">
                <a16:creationId xmlns:a16="http://schemas.microsoft.com/office/drawing/2014/main" id="{90250FDB-C824-67DA-696B-B9A560F7859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A2C2D7B-85F5-4D10-8C43-0713F6FF2FA0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6CED207F-EA91-111B-C675-2056980AE28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Text Box 2">
            <a:extLst>
              <a:ext uri="{FF2B5EF4-FFF2-40B4-BE49-F238E27FC236}">
                <a16:creationId xmlns:a16="http://schemas.microsoft.com/office/drawing/2014/main" id="{119BF1D7-F6DB-184B-9E67-78C6A154BEF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152AE93D-B04C-02FA-8D33-C98E5CB7FBA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16E3B8D5-D7E8-4C9D-8453-ABD5000909F5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+mn-cs"/>
              </a:rPr>
              <a:pPr marL="0" marR="0" lvl="0" indent="0" algn="r" defTabSz="457200" rtl="0" eaLnBrk="1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+mn-cs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2EEFA222-DB51-C0F1-8FFF-E0CB2341BD7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F76B1D4B-AC21-EC40-7F66-4CE0F03D3E6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A19D010A-1B64-322D-C605-4B4F479D50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76DA05BB-AD50-1ADE-8A15-874A15226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890262C0-0568-B867-1C6F-7D82274442F0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41735FC-F533-4003-8E91-F12B2631EBF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1B405C15-A50A-D20C-E447-B126B93C0B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fld id="{C25B983C-65C9-42B1-83A8-163A5EF0DFE8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  <a:ea typeface="Arial Unicode MS" pitchFamily="34" charset="-128"/>
              </a:rPr>
              <a:pPr>
                <a:defRPr/>
              </a:pPr>
              <a:t>85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983F9950-614F-14FD-E48B-6712954F9AA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D2316892-CCCA-37C5-212D-78DCBFD7EC0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78AFDE70-60EB-6FAE-CE30-AB9ED56D5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97F15F15-D82C-F0CD-70A7-6254ACAE9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762FB8CD-2FAB-A028-AD8B-02472B021DE4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F1863CF-0D73-4296-93F6-EAA4B90937C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>
            <a:extLst>
              <a:ext uri="{FF2B5EF4-FFF2-40B4-BE49-F238E27FC236}">
                <a16:creationId xmlns:a16="http://schemas.microsoft.com/office/drawing/2014/main" id="{4EC8E91F-B625-3070-0579-4FD99D54D3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fld id="{F55D689A-FB5F-43CB-B5AE-076B1EE0BF73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defRPr/>
              </a:pPr>
              <a:t>91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3" name="Rectangle 1">
            <a:extLst>
              <a:ext uri="{FF2B5EF4-FFF2-40B4-BE49-F238E27FC236}">
                <a16:creationId xmlns:a16="http://schemas.microsoft.com/office/drawing/2014/main" id="{DC8BE7E6-F814-DEDE-8919-B7EDAB54397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Text Box 2">
            <a:extLst>
              <a:ext uri="{FF2B5EF4-FFF2-40B4-BE49-F238E27FC236}">
                <a16:creationId xmlns:a16="http://schemas.microsoft.com/office/drawing/2014/main" id="{00D0EDD9-6D80-0714-236B-FDE2EE6291A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2C93586A-D12A-A724-C7DF-A972E28D0B5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EFDC7C8-76B3-4A1B-AC7A-1E878BD22B3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Arial Unicode MS" pitchFamily="34" charset="-128"/>
              </a:rPr>
              <a:pPr/>
              <a:t>30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7F55DD07-4A77-D41D-2954-CDDF33F103C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284949D3-AD58-9470-5A67-BA060D51909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>
            <a:extLst>
              <a:ext uri="{FF2B5EF4-FFF2-40B4-BE49-F238E27FC236}">
                <a16:creationId xmlns:a16="http://schemas.microsoft.com/office/drawing/2014/main" id="{4A5102FC-12CE-6CED-1659-664C9603B22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E7F99CE-E297-41F0-9354-2A4043F099E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Arial Unicode MS" pitchFamily="34" charset="-128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5FCFA0E9-3660-8A26-06D3-E59124479BD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Text Box 2">
            <a:extLst>
              <a:ext uri="{FF2B5EF4-FFF2-40B4-BE49-F238E27FC236}">
                <a16:creationId xmlns:a16="http://schemas.microsoft.com/office/drawing/2014/main" id="{5C7F32A2-2714-F107-825C-8C3F77E8B7A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99CB9357-52CA-F606-90BA-3905DC8012B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98D0AD-F848-499B-A3DE-51321AE1FE1E}" type="slidenum">
              <a:rPr lang="en-US" altLang="en-US"/>
              <a:pPr/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>
            <a:extLst>
              <a:ext uri="{FF2B5EF4-FFF2-40B4-BE49-F238E27FC236}">
                <a16:creationId xmlns:a16="http://schemas.microsoft.com/office/drawing/2014/main" id="{C4454F6A-00E4-BD46-2333-1886A9F17D2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DB3455-D5E9-4847-A0EA-0EE9A5E22D8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1">
            <a:extLst>
              <a:ext uri="{FF2B5EF4-FFF2-40B4-BE49-F238E27FC236}">
                <a16:creationId xmlns:a16="http://schemas.microsoft.com/office/drawing/2014/main" id="{C3D3E986-6BBD-7A9D-335A-A257ECC5DD8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Text Box 2">
            <a:extLst>
              <a:ext uri="{FF2B5EF4-FFF2-40B4-BE49-F238E27FC236}">
                <a16:creationId xmlns:a16="http://schemas.microsoft.com/office/drawing/2014/main" id="{B7CBE3F9-955E-A570-EC73-0BDC0ED3E17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241B85F4-86B3-61FD-010D-28584BB707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7BABE87-A2A4-44A8-A6AB-5A1BBED68B6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Arial Unicode MS" pitchFamily="34" charset="-128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Arial Unicode MS" pitchFamily="34" charset="-128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86312630-3561-8A50-DE46-B697A5A4BF3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9B76812A-239E-C7F1-BBBF-F524DF3C80A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B1D5A638-1356-311E-E9F8-83B69401A7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FB2ACA-CFAA-42AD-B778-8CC60915CB5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0BD0ADBB-965C-298A-B752-A110EA99C8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3E45CB47-7DFE-5D81-8B51-3FA8541D41F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6">
            <a:extLst>
              <a:ext uri="{FF2B5EF4-FFF2-40B4-BE49-F238E27FC236}">
                <a16:creationId xmlns:a16="http://schemas.microsoft.com/office/drawing/2014/main" id="{7407C19E-67AA-7419-65FD-0D39AB5D50E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22E892-4DCF-4684-A92D-CAB3D62FF38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9" name="Rectangle 1">
            <a:extLst>
              <a:ext uri="{FF2B5EF4-FFF2-40B4-BE49-F238E27FC236}">
                <a16:creationId xmlns:a16="http://schemas.microsoft.com/office/drawing/2014/main" id="{1388B27B-D90D-8CEA-B040-57C9131F904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Text Box 2">
            <a:extLst>
              <a:ext uri="{FF2B5EF4-FFF2-40B4-BE49-F238E27FC236}">
                <a16:creationId xmlns:a16="http://schemas.microsoft.com/office/drawing/2014/main" id="{EC74FFB8-C527-A331-CF06-24D20FD339D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17640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panose="020B0604020202020204" pitchFamily="34" charset="0"/>
              <a:ea typeface="Arial Unicode MS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24CCC-75C2-9FDB-684C-FC24DA861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80B7EB-87C9-C661-1766-4CF3EF7DA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29B7C0-A35E-6A75-EB62-DCAED3230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49F71A-5F45-7C76-C516-9D219A7B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2BA019-E19E-1593-D33F-742772E0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8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A31CE-6DD5-3E42-D958-A0163A10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538F72-C04B-D0CC-758B-605FD89DC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627120-26A8-F28F-206B-A58274AC7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8EC7F8-BC96-7CDB-1675-049B683F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5CA66-2C37-4D1E-000A-52183FF3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01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E1C675-BFE8-CCF2-1A01-E8C099CE7A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CDE451-BA13-8C4E-C8E0-4A1F4119A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0DD930-5DE1-8B5C-BEA5-9C37DC297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15E7BD-4915-2AA3-F640-581437E7A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B1155-6A2E-7E8A-33DB-583FE2ED0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183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921" y="2129984"/>
            <a:ext cx="10364160" cy="14703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61" y="3885528"/>
            <a:ext cx="8534399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772" indent="0" algn="ctr">
              <a:buNone/>
              <a:defRPr/>
            </a:lvl2pPr>
            <a:lvl3pPr marL="829544" indent="0" algn="ctr">
              <a:buNone/>
              <a:defRPr/>
            </a:lvl3pPr>
            <a:lvl4pPr marL="1244316" indent="0" algn="ctr">
              <a:buNone/>
              <a:defRPr/>
            </a:lvl4pPr>
            <a:lvl5pPr marL="1659087" indent="0" algn="ctr">
              <a:buNone/>
              <a:defRPr/>
            </a:lvl5pPr>
            <a:lvl6pPr marL="2073859" indent="0" algn="ctr">
              <a:buNone/>
              <a:defRPr/>
            </a:lvl6pPr>
            <a:lvl7pPr marL="2488631" indent="0" algn="ctr">
              <a:buNone/>
              <a:defRPr/>
            </a:lvl7pPr>
            <a:lvl8pPr marL="2903403" indent="0" algn="ctr">
              <a:buNone/>
              <a:defRPr/>
            </a:lvl8pPr>
            <a:lvl9pPr marL="331817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3329B-E2A8-DEA4-BD9C-199C243BB6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AF65A-2DF0-709E-9048-D308205B2FC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4EC78-F7D9-83B0-CD17-84DC51F5F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A6BFAB8-1E4D-4C33-A199-CDA3BCFCE6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43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A501F-0EEE-65CE-16C8-C8329ACC8A4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7CF77-41D7-CF7C-1BA5-589804D7D6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FA401-D7EC-838B-675B-0CCC34C197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62A0D88-7455-430A-9745-95E42D4880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968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840" y="4406863"/>
            <a:ext cx="10362241" cy="1362383"/>
          </a:xfrm>
        </p:spPr>
        <p:txBody>
          <a:bodyPr anchor="t"/>
          <a:lstStyle>
            <a:lvl1pPr algn="l">
              <a:defRPr sz="362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840" y="2906225"/>
            <a:ext cx="10362241" cy="1500638"/>
          </a:xfrm>
        </p:spPr>
        <p:txBody>
          <a:bodyPr anchor="b"/>
          <a:lstStyle>
            <a:lvl1pPr marL="0" indent="0">
              <a:buNone/>
              <a:defRPr sz="1814"/>
            </a:lvl1pPr>
            <a:lvl2pPr marL="414772" indent="0">
              <a:buNone/>
              <a:defRPr sz="1633"/>
            </a:lvl2pPr>
            <a:lvl3pPr marL="829544" indent="0">
              <a:buNone/>
              <a:defRPr sz="1452"/>
            </a:lvl3pPr>
            <a:lvl4pPr marL="1244316" indent="0">
              <a:buNone/>
              <a:defRPr sz="1270"/>
            </a:lvl4pPr>
            <a:lvl5pPr marL="1659087" indent="0">
              <a:buNone/>
              <a:defRPr sz="1270"/>
            </a:lvl5pPr>
            <a:lvl6pPr marL="2073859" indent="0">
              <a:buNone/>
              <a:defRPr sz="1270"/>
            </a:lvl6pPr>
            <a:lvl7pPr marL="2488631" indent="0">
              <a:buNone/>
              <a:defRPr sz="1270"/>
            </a:lvl7pPr>
            <a:lvl8pPr marL="2903403" indent="0">
              <a:buNone/>
              <a:defRPr sz="1270"/>
            </a:lvl8pPr>
            <a:lvl9pPr marL="3318175" indent="0">
              <a:buNone/>
              <a:defRPr sz="12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49037-180B-8272-FDB5-8955E27A22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FCDE-4E64-255E-638B-EFAB590B4A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8CB62-73F5-0484-ACA2-6CEBB1E53C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EF899D5-4580-4CF3-A4F0-46A8A966D7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592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641" y="1604329"/>
            <a:ext cx="5391360" cy="4524955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321" y="1604329"/>
            <a:ext cx="5393279" cy="4524955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E4B1F-3452-3B18-2760-C0947116C55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DC36B-7EDA-DEA5-D56F-0DA4A08A1E5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3045E-97BB-E366-F8C8-76E58B62D1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9CFA61A-8A5A-4FA1-8536-6345BFB4E5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9805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560" y="275070"/>
            <a:ext cx="10972801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560" y="1535201"/>
            <a:ext cx="5385601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560" y="2174628"/>
            <a:ext cx="5385601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2"/>
            </a:lvl4pPr>
            <a:lvl5pPr>
              <a:defRPr sz="1452"/>
            </a:lvl5pPr>
            <a:lvl6pPr>
              <a:defRPr sz="1452"/>
            </a:lvl6pPr>
            <a:lvl7pPr>
              <a:defRPr sz="1452"/>
            </a:lvl7pPr>
            <a:lvl8pPr>
              <a:defRPr sz="1452"/>
            </a:lvl8pPr>
            <a:lvl9pPr>
              <a:defRPr sz="14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920" y="1535201"/>
            <a:ext cx="5389441" cy="639427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920" y="2174628"/>
            <a:ext cx="5389441" cy="3951775"/>
          </a:xfrm>
        </p:spPr>
        <p:txBody>
          <a:bodyPr/>
          <a:lstStyle>
            <a:lvl1pPr>
              <a:defRPr sz="2177"/>
            </a:lvl1pPr>
            <a:lvl2pPr>
              <a:defRPr sz="1814"/>
            </a:lvl2pPr>
            <a:lvl3pPr>
              <a:defRPr sz="1633"/>
            </a:lvl3pPr>
            <a:lvl4pPr>
              <a:defRPr sz="1452"/>
            </a:lvl4pPr>
            <a:lvl5pPr>
              <a:defRPr sz="1452"/>
            </a:lvl5pPr>
            <a:lvl6pPr>
              <a:defRPr sz="1452"/>
            </a:lvl6pPr>
            <a:lvl7pPr>
              <a:defRPr sz="1452"/>
            </a:lvl7pPr>
            <a:lvl8pPr>
              <a:defRPr sz="1452"/>
            </a:lvl8pPr>
            <a:lvl9pPr>
              <a:defRPr sz="14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0FA86E-6479-7391-47BB-C772D132415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9DC4A3-118E-4A44-ADB1-CE11AED128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8792DF-EAAD-FFE8-3EBC-2D1E6A002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6C25E83-9B7E-48E8-BB95-3E854517EC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100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9C427-6944-B4F0-176B-0A3A5FAB59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4AD33-AE53-D034-4F58-39B550E563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D64FD-859D-92D0-B532-1300B4247F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6B82C4E-41F3-4840-95AC-1E5322AF06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5351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92CDB-D770-A905-611C-35A0D95433B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8B19B-4B98-66C3-9FD1-FE82FBC032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0E48E-D83A-F47E-5780-C1348E6C34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851709E-890B-4C65-B55A-338F465A63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066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560" y="273629"/>
            <a:ext cx="4010881" cy="1160762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361" y="273629"/>
            <a:ext cx="6816000" cy="5852774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560" y="1434391"/>
            <a:ext cx="4010881" cy="4692013"/>
          </a:xfrm>
        </p:spPr>
        <p:txBody>
          <a:bodyPr/>
          <a:lstStyle>
            <a:lvl1pPr marL="0" indent="0">
              <a:buNone/>
              <a:defRPr sz="1270"/>
            </a:lvl1pPr>
            <a:lvl2pPr marL="414772" indent="0">
              <a:buNone/>
              <a:defRPr sz="1089"/>
            </a:lvl2pPr>
            <a:lvl3pPr marL="829544" indent="0">
              <a:buNone/>
              <a:defRPr sz="907"/>
            </a:lvl3pPr>
            <a:lvl4pPr marL="1244316" indent="0">
              <a:buNone/>
              <a:defRPr sz="816"/>
            </a:lvl4pPr>
            <a:lvl5pPr marL="1659087" indent="0">
              <a:buNone/>
              <a:defRPr sz="816"/>
            </a:lvl5pPr>
            <a:lvl6pPr marL="2073859" indent="0">
              <a:buNone/>
              <a:defRPr sz="816"/>
            </a:lvl6pPr>
            <a:lvl7pPr marL="2488631" indent="0">
              <a:buNone/>
              <a:defRPr sz="816"/>
            </a:lvl7pPr>
            <a:lvl8pPr marL="2903403" indent="0">
              <a:buNone/>
              <a:defRPr sz="816"/>
            </a:lvl8pPr>
            <a:lvl9pPr marL="3318175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1C643-BC22-E2A4-F194-246EE74DB03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2196-5901-12A8-35B0-F301B631BA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59AFC-10DD-E5A0-FCBA-4C9413EC31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167712E-1EF3-42E1-9D81-F0803FB73F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03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1FB9A-91B8-1BD9-3CAD-429BD46E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BE3097-FCD4-8991-82D4-FB7865343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03B42A-02BE-4B3F-6F5E-594BBB81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E15435-D8EB-9864-C3F7-42D4DE79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C1A156-BBAC-D5D8-D965-2400C28B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99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401" y="4800025"/>
            <a:ext cx="7315200" cy="567420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401" y="612065"/>
            <a:ext cx="7315200" cy="411595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401" y="5367444"/>
            <a:ext cx="7315200" cy="805044"/>
          </a:xfrm>
        </p:spPr>
        <p:txBody>
          <a:bodyPr/>
          <a:lstStyle>
            <a:lvl1pPr marL="0" indent="0">
              <a:buNone/>
              <a:defRPr sz="1270"/>
            </a:lvl1pPr>
            <a:lvl2pPr marL="414772" indent="0">
              <a:buNone/>
              <a:defRPr sz="1089"/>
            </a:lvl2pPr>
            <a:lvl3pPr marL="829544" indent="0">
              <a:buNone/>
              <a:defRPr sz="907"/>
            </a:lvl3pPr>
            <a:lvl4pPr marL="1244316" indent="0">
              <a:buNone/>
              <a:defRPr sz="816"/>
            </a:lvl4pPr>
            <a:lvl5pPr marL="1659087" indent="0">
              <a:buNone/>
              <a:defRPr sz="816"/>
            </a:lvl5pPr>
            <a:lvl6pPr marL="2073859" indent="0">
              <a:buNone/>
              <a:defRPr sz="816"/>
            </a:lvl6pPr>
            <a:lvl7pPr marL="2488631" indent="0">
              <a:buNone/>
              <a:defRPr sz="816"/>
            </a:lvl7pPr>
            <a:lvl8pPr marL="2903403" indent="0">
              <a:buNone/>
              <a:defRPr sz="816"/>
            </a:lvl8pPr>
            <a:lvl9pPr marL="3318175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B0179-69E8-177A-0684-DE266023A3E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C6459-D46C-C1A1-FCDB-35816EF754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6D587-BA47-9034-9554-3EE0BCC4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518B19F-3AD2-42C8-BFCE-C63A6C271D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188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A4FA6-5279-5BA3-2791-025FA109841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41CB7-418B-3781-BA08-008DBA8BC1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936C8-EDB1-B165-410B-6E8948E68C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05FE473-E0B3-421B-ABF1-A3CC166F64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0328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5840" y="273629"/>
            <a:ext cx="2741760" cy="58556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2879" cy="58556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3BFF4-3C6F-1B9E-256D-564965C7FC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A4A7-9D90-26CD-D45C-BBC0C54D32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B642F-7524-8439-7478-72F44BB57D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90D5B3E-4861-43E4-A0D8-4FA11E62E3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6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Oklahoma State University">
            <a:extLst>
              <a:ext uri="{FF2B5EF4-FFF2-40B4-BE49-F238E27FC236}">
                <a16:creationId xmlns:a16="http://schemas.microsoft.com/office/drawing/2014/main" id="{933E7E0C-85A4-E5D3-9C12-C343465E84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58881" y="5157182"/>
            <a:ext cx="2304000" cy="11233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80808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44880A07-1483-6A8A-2A53-2A733092632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66401" y="1424310"/>
            <a:ext cx="10967040" cy="207382"/>
          </a:xfrm>
          <a:prstGeom prst="rect">
            <a:avLst/>
          </a:prstGeom>
          <a:solidFill>
            <a:srgbClr val="F79646"/>
          </a:solidFill>
          <a:ln w="25400" algn="ctr">
            <a:solidFill>
              <a:srgbClr val="B66D31"/>
            </a:solidFill>
            <a:miter lim="800000"/>
            <a:headEnd/>
            <a:tailEnd/>
          </a:ln>
        </p:spPr>
        <p:txBody>
          <a:bodyPr anchor="ctr"/>
          <a:lstStyle>
            <a:lvl1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defTabSz="829544" eaLnBrk="1" hangingPunct="1">
              <a:defRPr/>
            </a:pPr>
            <a:endParaRPr lang="en-US" altLang="en-US" sz="1633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59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1CC458E2-BEB5-E05C-75D3-AEF81ADC3D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5C4DA06-8348-69BE-C437-A7ECE1FC10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5F77752-023F-FEF9-CBBB-3867AF0842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FF030E4-376C-4E07-971D-1FE6EC3334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350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52400"/>
            <a:ext cx="1158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1371601"/>
            <a:ext cx="10668000" cy="4784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47B0-A366-6ADA-24D1-AF5A8F383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13921" y="6401473"/>
            <a:ext cx="2878079" cy="45652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 Lect 1 Slide </a:t>
            </a:r>
            <a:fld id="{8470608F-27A8-4BE4-9C59-ABB681508F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45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39DE1-6D88-DFE3-601B-D6C3DD9D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808E63-E58D-E50C-91D2-478607941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7FB73C-3E32-5E45-2894-DE639B9C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AB0E7B-25FD-69A9-AE9F-099461A9E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16AC22-11A9-925D-1D3A-EBE2D738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64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9EDD0-19AF-FDE0-7009-F8EB6DE4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6D829A-98F3-CA52-27FD-72C306555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496C2F-5F8F-B550-AAB0-7234C0933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BEBF7C-1FC9-75EF-CE5D-191252277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1DBDFA-B1DC-7EA8-C67C-DED297B9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538C92-E349-E713-3B55-1E810AB7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23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EBC9A-4238-A2E5-5961-B14A2947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F548E9-6F97-A109-6C74-E5A384886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DE163F-298C-FEAB-BD91-A9B064F20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7222C7-0644-5CE2-2E78-042178815C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0D34B5-376C-924A-DD01-CB7B30A5A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D3C8B7-4CD9-E4E5-1B4F-14C801BA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29D131-7992-2D0C-363B-87214803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4B2326-5033-591D-6242-5E28261B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2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7386-B80C-8693-E251-63CE4FDC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D6DF3E-D49B-24AF-279A-6C1742F0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7013AE-E74A-8285-3344-AF4207B8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1D7FCC-08A4-430A-4A75-DF5BBACD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85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2273E5-9A78-5433-2342-69686D0E1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5AB49E-1216-E066-3F2F-3277241F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B20B20-3BF5-6063-EA9A-3A1FDDC8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772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D374A-F201-9F8D-EE29-E8D0F282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181F9C-03A6-7857-D88D-9A9C4A424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9A4D6B-4F6C-05F6-2875-CBA7AAAB6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308FB5-3462-1C53-3CA7-292F8DAE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4DB983-4B09-B4EC-80D1-B06692E0C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5B08BD-871F-BA7B-E84B-0C7DBB5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131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4CE34-8C37-14C1-D94B-9FB176ADE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E40AEB-0F5F-2860-D551-A7D45C066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7DBC1A-B203-9C03-8250-4A43228F3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56ED3B-DEFF-EDA7-967C-2D3DDF1C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BC84E4-B6F7-649A-0443-FCCF6152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2E6956-C18A-CADD-F308-5629FEAE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4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1465EA-2FA2-EFD3-45BF-47F364E4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1BACEB-E373-6B5C-5F02-AF9ED963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A21C8F-EB9F-3A23-1DFB-FA0794B67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6AF88-2447-44AF-BFDC-95DE4EBD6A65}" type="datetimeFigureOut">
              <a:rPr lang="zh-CN" altLang="en-US" smtClean="0"/>
              <a:t>2022/9/26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EAB5F-1345-1211-66A4-7DE5CDC91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A568A-3CE3-0C7E-2203-8825FC1D6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E55B4-71FF-4269-A9B4-66CB1463B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31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98B21B8A-D469-05B0-6584-9CEA5DE122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68959" cy="114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F7D45CDC-9175-B46A-BCC5-8F0BEA9CD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9"/>
            <a:ext cx="10968959" cy="452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4DE75F1-1785-2672-E419-3C60AA9474A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8641" y="6247376"/>
            <a:ext cx="2837760" cy="4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656722" algn="l"/>
                <a:tab pos="1313444" algn="l"/>
                <a:tab pos="1970166" algn="l"/>
              </a:tabLst>
              <a:defRPr sz="127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Fall 2012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8F302F6-D517-5E5C-EECC-626BAB70F651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70240" y="6247376"/>
            <a:ext cx="3863040" cy="4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656722" algn="l"/>
                <a:tab pos="1313444" algn="l"/>
                <a:tab pos="1970166" algn="l"/>
                <a:tab pos="2626888" algn="l"/>
              </a:tabLst>
              <a:defRPr sz="127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FPST3143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DAC7D88-5144-BB6D-F1B3-8AEB422124A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41761" y="6247376"/>
            <a:ext cx="2837760" cy="4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56722" algn="l"/>
                <a:tab pos="1313444" algn="l"/>
                <a:tab pos="1970166" algn="l"/>
              </a:tabLst>
              <a:defRPr sz="127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2824D773-C11B-4547-8DB4-CECD440D76C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8" name="Picture 2" descr="Oklahoma State University">
            <a:extLst>
              <a:ext uri="{FF2B5EF4-FFF2-40B4-BE49-F238E27FC236}">
                <a16:creationId xmlns:a16="http://schemas.microsoft.com/office/drawing/2014/main" id="{426F7CA7-9B60-41BF-8692-636AE267D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10058881" y="5157182"/>
            <a:ext cx="2304000" cy="11233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80808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>
            <a:extLst>
              <a:ext uri="{FF2B5EF4-FFF2-40B4-BE49-F238E27FC236}">
                <a16:creationId xmlns:a16="http://schemas.microsoft.com/office/drawing/2014/main" id="{39865AE1-6191-DE33-DBF3-67A1751AAFE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66401" y="1424310"/>
            <a:ext cx="10967040" cy="207382"/>
          </a:xfrm>
          <a:prstGeom prst="rect">
            <a:avLst/>
          </a:prstGeom>
          <a:solidFill>
            <a:srgbClr val="F79646"/>
          </a:solidFill>
          <a:ln w="25400" algn="ctr">
            <a:solidFill>
              <a:srgbClr val="B66D31"/>
            </a:solidFill>
            <a:miter lim="800000"/>
            <a:headEnd/>
            <a:tailEnd/>
          </a:ln>
        </p:spPr>
        <p:txBody>
          <a:bodyPr anchor="ctr"/>
          <a:lstStyle>
            <a:lvl1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defTabSz="829544" eaLnBrk="1" hangingPunct="1">
              <a:defRPr/>
            </a:pPr>
            <a:endParaRPr lang="en-US" altLang="en-US" sz="1633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6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41477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41477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Arial" charset="0"/>
          <a:ea typeface="MS PGothic" panose="020B0600070205080204" pitchFamily="34" charset="-128"/>
          <a:cs typeface="Arial Unicode MS" charset="0"/>
        </a:defRPr>
      </a:lvl2pPr>
      <a:lvl3pPr algn="ctr" defTabSz="41477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Arial" charset="0"/>
          <a:ea typeface="MS PGothic" panose="020B0600070205080204" pitchFamily="34" charset="-128"/>
          <a:cs typeface="Arial Unicode MS" charset="0"/>
        </a:defRPr>
      </a:lvl3pPr>
      <a:lvl4pPr algn="ctr" defTabSz="41477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Arial" charset="0"/>
          <a:ea typeface="MS PGothic" panose="020B0600070205080204" pitchFamily="34" charset="-128"/>
          <a:cs typeface="Arial Unicode MS" charset="0"/>
        </a:defRPr>
      </a:lvl4pPr>
      <a:lvl5pPr algn="ctr" defTabSz="414772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Arial" charset="0"/>
          <a:ea typeface="MS PGothic" panose="020B0600070205080204" pitchFamily="34" charset="-128"/>
          <a:cs typeface="Arial Unicode MS" charset="0"/>
        </a:defRPr>
      </a:lvl5pPr>
      <a:lvl6pPr marL="2281245" indent="-207386" algn="ctr" defTabSz="41477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92">
          <a:solidFill>
            <a:srgbClr val="000000"/>
          </a:solidFill>
          <a:latin typeface="Arial" charset="0"/>
          <a:cs typeface="Arial Unicode MS" charset="0"/>
        </a:defRPr>
      </a:lvl6pPr>
      <a:lvl7pPr marL="2696017" indent="-207386" algn="ctr" defTabSz="41477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92">
          <a:solidFill>
            <a:srgbClr val="000000"/>
          </a:solidFill>
          <a:latin typeface="Arial" charset="0"/>
          <a:cs typeface="Arial Unicode MS" charset="0"/>
        </a:defRPr>
      </a:lvl7pPr>
      <a:lvl8pPr marL="3110789" indent="-207386" algn="ctr" defTabSz="41477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92">
          <a:solidFill>
            <a:srgbClr val="000000"/>
          </a:solidFill>
          <a:latin typeface="Arial" charset="0"/>
          <a:cs typeface="Arial Unicode MS" charset="0"/>
        </a:defRPr>
      </a:lvl8pPr>
      <a:lvl9pPr marL="3525561" indent="-207386" algn="ctr" defTabSz="41477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92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11079" indent="-311079" algn="l" defTabSz="414772" rtl="0" eaLnBrk="0" fontAlgn="base" hangingPunct="0">
        <a:lnSpc>
          <a:spcPct val="93000"/>
        </a:lnSpc>
        <a:spcBef>
          <a:spcPct val="0"/>
        </a:spcBef>
        <a:spcAft>
          <a:spcPts val="1282"/>
        </a:spcAft>
        <a:buClr>
          <a:srgbClr val="000000"/>
        </a:buClr>
        <a:buSzPct val="100000"/>
        <a:buFont typeface="Times New Roman" panose="02020603050405020304" pitchFamily="18" charset="0"/>
        <a:defRPr sz="2903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1pPr>
      <a:lvl2pPr marL="674004" indent="-259232" algn="l" defTabSz="414772" rtl="0" eaLnBrk="0" fontAlgn="base" hangingPunct="0">
        <a:lnSpc>
          <a:spcPct val="93000"/>
        </a:lnSpc>
        <a:spcBef>
          <a:spcPct val="0"/>
        </a:spcBef>
        <a:spcAft>
          <a:spcPts val="1032"/>
        </a:spcAft>
        <a:buClr>
          <a:srgbClr val="000000"/>
        </a:buClr>
        <a:buSzPct val="100000"/>
        <a:buFont typeface="Times New Roman" panose="02020603050405020304" pitchFamily="18" charset="0"/>
        <a:defRPr sz="2540">
          <a:solidFill>
            <a:srgbClr val="000000"/>
          </a:solidFill>
          <a:latin typeface="+mn-lt"/>
          <a:ea typeface="Arial Unicode MS" pitchFamily="34" charset="-128"/>
          <a:cs typeface="+mn-cs"/>
        </a:defRPr>
      </a:lvl2pPr>
      <a:lvl3pPr marL="1036930" indent="-207386" algn="l" defTabSz="414772" rtl="0" eaLnBrk="0" fontAlgn="base" hangingPunct="0">
        <a:lnSpc>
          <a:spcPct val="93000"/>
        </a:lnSpc>
        <a:spcBef>
          <a:spcPct val="0"/>
        </a:spcBef>
        <a:spcAft>
          <a:spcPts val="771"/>
        </a:spcAft>
        <a:buClr>
          <a:srgbClr val="000000"/>
        </a:buClr>
        <a:buSzPct val="100000"/>
        <a:buFont typeface="Times New Roman" panose="02020603050405020304" pitchFamily="18" charset="0"/>
        <a:defRPr sz="2177">
          <a:solidFill>
            <a:srgbClr val="000000"/>
          </a:solidFill>
          <a:latin typeface="+mn-lt"/>
          <a:ea typeface="Arial Unicode MS" pitchFamily="34" charset="-128"/>
          <a:cs typeface="+mn-cs"/>
        </a:defRPr>
      </a:lvl3pPr>
      <a:lvl4pPr marL="1451701" indent="-207386" algn="l" defTabSz="414772" rtl="0" eaLnBrk="0" fontAlgn="base" hangingPunct="0">
        <a:lnSpc>
          <a:spcPct val="93000"/>
        </a:lnSpc>
        <a:spcBef>
          <a:spcPct val="0"/>
        </a:spcBef>
        <a:spcAft>
          <a:spcPts val="522"/>
        </a:spcAft>
        <a:buClr>
          <a:srgbClr val="000000"/>
        </a:buClr>
        <a:buSzPct val="100000"/>
        <a:buFont typeface="Times New Roman" panose="02020603050405020304" pitchFamily="18" charset="0"/>
        <a:defRPr sz="1814">
          <a:solidFill>
            <a:srgbClr val="000000"/>
          </a:solidFill>
          <a:latin typeface="+mn-lt"/>
          <a:ea typeface="Arial Unicode MS" pitchFamily="34" charset="-128"/>
          <a:cs typeface="+mn-cs"/>
        </a:defRPr>
      </a:lvl4pPr>
      <a:lvl5pPr marL="1866473" indent="-207386" algn="l" defTabSz="414772" rtl="0" eaLnBrk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anose="02020603050405020304" pitchFamily="18" charset="0"/>
        <a:defRPr sz="1814">
          <a:solidFill>
            <a:srgbClr val="000000"/>
          </a:solidFill>
          <a:latin typeface="+mn-lt"/>
          <a:ea typeface="Arial Unicode MS" pitchFamily="34" charset="-128"/>
          <a:cs typeface="+mn-cs"/>
        </a:defRPr>
      </a:lvl5pPr>
      <a:lvl6pPr marL="2281245" indent="-207386" algn="l" defTabSz="414772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14">
          <a:solidFill>
            <a:srgbClr val="000000"/>
          </a:solidFill>
          <a:latin typeface="+mn-lt"/>
          <a:cs typeface="+mn-cs"/>
        </a:defRPr>
      </a:lvl6pPr>
      <a:lvl7pPr marL="2696017" indent="-207386" algn="l" defTabSz="414772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14">
          <a:solidFill>
            <a:srgbClr val="000000"/>
          </a:solidFill>
          <a:latin typeface="+mn-lt"/>
          <a:cs typeface="+mn-cs"/>
        </a:defRPr>
      </a:lvl7pPr>
      <a:lvl8pPr marL="3110789" indent="-207386" algn="l" defTabSz="414772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14">
          <a:solidFill>
            <a:srgbClr val="000000"/>
          </a:solidFill>
          <a:latin typeface="+mn-lt"/>
          <a:cs typeface="+mn-cs"/>
        </a:defRPr>
      </a:lvl8pPr>
      <a:lvl9pPr marL="3525561" indent="-207386" algn="l" defTabSz="414772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14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ncees.org/wp-content/uploads/PE-Fire-Oct-2020_CBT_with-standards.pdf" TargetMode="Externa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themindcircle.com/30-epic-stair-design-fails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C2B88AC6-6B2B-0799-CC2A-8EFC2C378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Egress Elements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4994AA0-38DD-4430-9539-88E5E7A2BF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zh-CN"/>
              <a:t>Explain how the Fire Safety Concept Tree applies to the course</a:t>
            </a:r>
            <a:endParaRPr lang="en-US" altLang="en-US"/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Explain the purpose of the means of egress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Distinguish between the three elements of the means of egress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095B76AD-EC05-BF14-1B8A-3F8B1448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447BC424-5158-F095-4D8E-81D32A06E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7652" name="Picture 8" descr="C:\Users\user\AppData\Local\Microsoft\Windows\Temporary Internet Files\Content.IE5\952G7G0Z\Curtis_Lecture_Halls_interior_view1_empty_class[1].jpg">
            <a:extLst>
              <a:ext uri="{FF2B5EF4-FFF2-40B4-BE49-F238E27FC236}">
                <a16:creationId xmlns:a16="http://schemas.microsoft.com/office/drawing/2014/main" id="{4B9FB257-1A5B-46F4-13B3-6BEF833EA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21" y="1"/>
            <a:ext cx="91449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DB151714-811E-66DD-393C-E5D742B3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8675" name="Picture 25" descr="C:\Users\user\AppData\Local\Microsoft\Windows\Temporary Internet Files\Content.IE5\973ARPNS\stairway-114820_960_720[1].jpg">
            <a:extLst>
              <a:ext uri="{FF2B5EF4-FFF2-40B4-BE49-F238E27FC236}">
                <a16:creationId xmlns:a16="http://schemas.microsoft.com/office/drawing/2014/main" id="{5D170630-6187-7671-0275-68F1DE73E6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3123" y="1604329"/>
            <a:ext cx="6041435" cy="4524955"/>
          </a:xfr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D7E8661E-C95F-C00C-B317-F275500F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9699" name="Picture 19" descr="C:\Users\user\AppData\Local\Microsoft\Windows\Temporary Internet Files\Content.IE5\KEDYS557\Corridor_in_Parshvanath_College_of_Engineering[1].jpg">
            <a:extLst>
              <a:ext uri="{FF2B5EF4-FFF2-40B4-BE49-F238E27FC236}">
                <a16:creationId xmlns:a16="http://schemas.microsoft.com/office/drawing/2014/main" id="{86F5AF7D-090A-E9C4-E793-68289615EE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7452" y="2805415"/>
            <a:ext cx="2832778" cy="2122783"/>
          </a:xfr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5F5BF0F3-71F1-6B29-DFCB-54C50A00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23" name="Picture 36" descr="C:\Users\user\AppData\Local\Microsoft\Windows\Temporary Internet Files\Content.IE5\94CUQUOX\3040400878_7ca1215949_z[1].jpg">
            <a:extLst>
              <a:ext uri="{FF2B5EF4-FFF2-40B4-BE49-F238E27FC236}">
                <a16:creationId xmlns:a16="http://schemas.microsoft.com/office/drawing/2014/main" id="{23EA5145-5F83-F1B9-7AB9-9154DE92E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8" t="13350" r="31393" b="50598"/>
          <a:stretch>
            <a:fillRect/>
          </a:stretch>
        </p:blipFill>
        <p:spPr>
          <a:xfrm>
            <a:off x="4022183" y="1839074"/>
            <a:ext cx="4123152" cy="4005060"/>
          </a:xfr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4B7E8343-F2FD-583E-6133-CAE7C9B3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1747" name="Picture 9" descr="C:\Users\user\AppData\Local\Microsoft\Windows\Temporary Internet Files\Content.IE5\JKKRUCZ6\HK_One8One_181_Queen's_Road_Central_office_building_back_stairs_Grand_Millinium_Plaza_Nov-2012[1].jpg">
            <a:extLst>
              <a:ext uri="{FF2B5EF4-FFF2-40B4-BE49-F238E27FC236}">
                <a16:creationId xmlns:a16="http://schemas.microsoft.com/office/drawing/2014/main" id="{EDAEDBA3-4405-9192-E731-7C55344E6F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03823" y="1604329"/>
            <a:ext cx="3380035" cy="4524955"/>
          </a:xfr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2683A633-831D-CFA0-6CD6-0CA3B4D1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1" name="Picture 11" descr="C:\Users\user\AppData\Local\Microsoft\Windows\Temporary Internet Files\Content.IE5\952G7G0Z\376996567_5bb9e5df0d_z[1].jpg">
            <a:extLst>
              <a:ext uri="{FF2B5EF4-FFF2-40B4-BE49-F238E27FC236}">
                <a16:creationId xmlns:a16="http://schemas.microsoft.com/office/drawing/2014/main" id="{E7334A5D-495D-5693-8AE0-0EDB126310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13723" y="1562565"/>
            <a:ext cx="3696869" cy="4524955"/>
          </a:xfr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3F9BC204-52CC-3556-6D87-44A30D6E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3795" name="Picture 17" descr="C:\Users\user\AppData\Local\Microsoft\Windows\Temporary Internet Files\Content.IE5\JLT2ZVD8\vestibule[1].jpg">
            <a:extLst>
              <a:ext uri="{FF2B5EF4-FFF2-40B4-BE49-F238E27FC236}">
                <a16:creationId xmlns:a16="http://schemas.microsoft.com/office/drawing/2014/main" id="{7A40144C-4615-6E78-9D32-241182EFCB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8765" y="2046456"/>
            <a:ext cx="5812450" cy="4359337"/>
          </a:xfr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31AB3D76-E981-5873-E5A2-168B3D45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E1682AB8-E76C-2BA3-5322-6613EC372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4820" name="Picture 14" descr="C:\Users\user\AppData\Local\Microsoft\Windows\Temporary Internet Files\Content.IE5\973ARPNS\pexels-photo-392429[1].jpg">
            <a:extLst>
              <a:ext uri="{FF2B5EF4-FFF2-40B4-BE49-F238E27FC236}">
                <a16:creationId xmlns:a16="http://schemas.microsoft.com/office/drawing/2014/main" id="{CE9D922E-9EEE-58B8-8C06-01DB50592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21" y="1039790"/>
            <a:ext cx="9144960" cy="477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9987C725-69D9-271E-7BE4-7AD5F2B7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5843" name="Picture 13" descr="C:\Users\user\AppData\Local\Microsoft\Windows\Temporary Internet Files\Content.IE5\KEDYS557\ADA-Isaac%201412[1].jpg">
            <a:extLst>
              <a:ext uri="{FF2B5EF4-FFF2-40B4-BE49-F238E27FC236}">
                <a16:creationId xmlns:a16="http://schemas.microsoft.com/office/drawing/2014/main" id="{E268DBB2-3FE9-9603-B16A-D08FBE7AF9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72046" y="1902441"/>
            <a:ext cx="5242150" cy="3928732"/>
          </a:xfr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D77A9DCA-77EC-7140-61B6-1D86B6AC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6867" name="Picture 25">
            <a:extLst>
              <a:ext uri="{FF2B5EF4-FFF2-40B4-BE49-F238E27FC236}">
                <a16:creationId xmlns:a16="http://schemas.microsoft.com/office/drawing/2014/main" id="{E54B240A-F8AB-B56A-9664-DF8DD1249B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2670" y="1604329"/>
            <a:ext cx="4022342" cy="45249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5D97EBD0-BA4E-C883-4B41-9E119359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Historic Fire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F69E5A28-1609-CC34-D9A4-4F1C3287E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Happy Land Social Club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3">
            <a:extLst>
              <a:ext uri="{FF2B5EF4-FFF2-40B4-BE49-F238E27FC236}">
                <a16:creationId xmlns:a16="http://schemas.microsoft.com/office/drawing/2014/main" id="{A9C9CCCA-A3AA-ED76-3D8A-E0D86FBD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Professional Requirements</a:t>
            </a:r>
          </a:p>
        </p:txBody>
      </p:sp>
      <p:sp>
        <p:nvSpPr>
          <p:cNvPr id="37891" name="Content Placeholder 4">
            <a:extLst>
              <a:ext uri="{FF2B5EF4-FFF2-40B4-BE49-F238E27FC236}">
                <a16:creationId xmlns:a16="http://schemas.microsoft.com/office/drawing/2014/main" id="{1CC3C13C-DB3A-1B23-C44A-8CED5DE469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PE Exam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85 total questions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11-17 questions on egress and occupant movement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>
                <a:hlinkClick r:id="rId2"/>
              </a:rPr>
              <a:t>https://ncees.org/wp-content/uploads/PE-Fire-Oct-2020_CBT_with-standards.pdf</a:t>
            </a:r>
            <a:endParaRPr lang="en-US" altLang="zh-CN"/>
          </a:p>
          <a:p>
            <a:pPr marL="777697" lvl="1" indent="-414772">
              <a:buFont typeface="Arial" panose="020B0604020202020204" pitchFamily="34" charset="0"/>
              <a:buChar char="•"/>
            </a:pPr>
            <a:endParaRPr lang="en-US" altLang="zh-CN"/>
          </a:p>
          <a:p>
            <a:pPr marL="777697" lvl="1" indent="-414772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37892" name="Content Placeholder 5">
            <a:extLst>
              <a:ext uri="{FF2B5EF4-FFF2-40B4-BE49-F238E27FC236}">
                <a16:creationId xmlns:a16="http://schemas.microsoft.com/office/drawing/2014/main" id="{EBBE159E-7AA0-BF3C-EE8A-DB210DD225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CSP Exam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Part of Domain 4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SFPE core competencies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BA7A2A1D-31A7-6F61-6D8C-531D97022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48" y="3636383"/>
            <a:ext cx="2765090" cy="276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DA76B304-7964-137C-99BE-08FC0F50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Intent</a:t>
            </a:r>
          </a:p>
        </p:txBody>
      </p:sp>
      <p:sp>
        <p:nvSpPr>
          <p:cNvPr id="38915" name="Content Placeholder 4">
            <a:extLst>
              <a:ext uri="{FF2B5EF4-FFF2-40B4-BE49-F238E27FC236}">
                <a16:creationId xmlns:a16="http://schemas.microsoft.com/office/drawing/2014/main" id="{99D25D11-8DAC-035D-2B53-AB329E9BA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Identify hazards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No building is 100 % compliant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Understand impact of deficiency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Different than identifying code requirements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39A84343-4D08-E559-9832-152FCF96C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Means of Egress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9290B9F-9785-79FC-326F-5557156AC8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Identify minimum required widths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Determine the clear width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Explain the rules for the means of egress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8467BC56-D22C-08C1-D8D5-1046EAEA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Historic Fire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FF0D3A5C-174D-A07B-3520-95EC8615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Cocoanut Grove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C6F84CA0-B0E2-85E3-F741-4C0F0450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Means of Egress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93DF9F32-5BBC-44F8-8185-27A059937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Chapter 7 of NFPA101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Chapter 10 of IBC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Fundamental to life safety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776B47D5-3472-3E54-6101-A71810C8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Means of Egress Requirements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3D272D70-54B1-E5AA-B52B-3B3B94164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Level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Not more than ¼ in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More than ½ in change in level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Clearance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7 ft 6 in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6 ft 8 in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Slip resistant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No obstructions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76DB3FD8-2FAD-AA52-09C7-4AAC9B3E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Decreasing Hazard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758C4-9241-B237-C480-A2B942F365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From corridor to a room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From one room to another room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Through kitchens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Through mechanical rooms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Rated enclosure to unprotected space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Enclosed stair to lobby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Stairs directly to outside</a:t>
            </a:r>
          </a:p>
        </p:txBody>
      </p:sp>
      <p:pic>
        <p:nvPicPr>
          <p:cNvPr id="49155" name="Picture 3" descr="C:\Users\user\AppData\Local\Microsoft\Windows\Temporary Internet Files\Content.IE5\94CUQUOX\dpjsqp[1].jpg">
            <a:extLst>
              <a:ext uri="{FF2B5EF4-FFF2-40B4-BE49-F238E27FC236}">
                <a16:creationId xmlns:a16="http://schemas.microsoft.com/office/drawing/2014/main" id="{D4AEF1BB-2000-B420-8193-5650584627A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8271" y="2704605"/>
            <a:ext cx="3611899" cy="2324404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CF4B62B8-8558-F30A-56C5-5D860B05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Minimums</a:t>
            </a:r>
          </a:p>
        </p:txBody>
      </p:sp>
      <p:sp>
        <p:nvSpPr>
          <p:cNvPr id="22531" name="Text Placeholder 1">
            <a:extLst>
              <a:ext uri="{FF2B5EF4-FFF2-40B4-BE49-F238E27FC236}">
                <a16:creationId xmlns:a16="http://schemas.microsoft.com/office/drawing/2014/main" id="{F1430287-C889-F8EF-4FBA-170F8D1A0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Doors and Corridors</a:t>
            </a:r>
          </a:p>
        </p:txBody>
      </p:sp>
      <p:sp>
        <p:nvSpPr>
          <p:cNvPr id="22532" name="Content Placeholder 2">
            <a:extLst>
              <a:ext uri="{FF2B5EF4-FFF2-40B4-BE49-F238E27FC236}">
                <a16:creationId xmlns:a16="http://schemas.microsoft.com/office/drawing/2014/main" id="{426C1E74-1B73-2A91-EDD4-CFE8C25498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Access: 36 in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Doors: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Clear width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28 in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32 in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Cannot decrease in direction of travel</a:t>
            </a:r>
          </a:p>
        </p:txBody>
      </p:sp>
      <p:sp>
        <p:nvSpPr>
          <p:cNvPr id="22533" name="Text Placeholder 2">
            <a:extLst>
              <a:ext uri="{FF2B5EF4-FFF2-40B4-BE49-F238E27FC236}">
                <a16:creationId xmlns:a16="http://schemas.microsoft.com/office/drawing/2014/main" id="{46DCEAC4-4DFF-FF62-4437-D7C3F4185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Stairs</a:t>
            </a:r>
          </a:p>
        </p:txBody>
      </p:sp>
      <p:sp>
        <p:nvSpPr>
          <p:cNvPr id="22534" name="Content Placeholder 3">
            <a:extLst>
              <a:ext uri="{FF2B5EF4-FFF2-40B4-BE49-F238E27FC236}">
                <a16:creationId xmlns:a16="http://schemas.microsoft.com/office/drawing/2014/main" id="{623D55F6-F3FE-60F2-6D3E-AF9A2AC467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44 in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Exception 36 in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56 in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Cannot decrease in direction of travel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92313542-ED3C-408B-82F4-7035A9C7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Clear Width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8CE0D56A-54DA-6D49-8817-2721A9B2B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Doors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Stairs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Corridors</a:t>
            </a:r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1C07654E-B3D9-2E0B-E791-EC38FDAE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056" y="1700820"/>
            <a:ext cx="6607414" cy="476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20220DBE-B711-BFD1-B49F-B8041C23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Landings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34A04805-764E-3154-56C9-44110F9D4B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No decrease in width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Length equal to width of stairs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48 in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At doors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endParaRPr lang="en-US" altLang="en-US"/>
          </a:p>
        </p:txBody>
      </p:sp>
      <p:pic>
        <p:nvPicPr>
          <p:cNvPr id="24580" name="Picture 2">
            <a:extLst>
              <a:ext uri="{FF2B5EF4-FFF2-40B4-BE49-F238E27FC236}">
                <a16:creationId xmlns:a16="http://schemas.microsoft.com/office/drawing/2014/main" id="{E8977E1C-6938-2E8C-86C1-3FEFC56030B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2691" y="2384891"/>
            <a:ext cx="3224499" cy="29638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7919AE0-690E-9952-AE9D-E6EEDB0AF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6907" y="263549"/>
            <a:ext cx="8672591" cy="671110"/>
          </a:xfrm>
        </p:spPr>
        <p:txBody>
          <a:bodyPr/>
          <a:lstStyle/>
          <a:p>
            <a:r>
              <a:rPr lang="en-US" altLang="zh-CN"/>
              <a:t>Fire Safety Concepts Tree</a:t>
            </a:r>
            <a:endParaRPr lang="en-US" altLang="zh-CN" sz="4445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474709B-14FE-76A0-60E6-E950D8EAF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037" y="1981648"/>
            <a:ext cx="2955190" cy="6696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algn="ctr"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1996">
                <a:solidFill>
                  <a:srgbClr val="000000"/>
                </a:solidFill>
                <a:latin typeface="Arial" charset="0"/>
                <a:ea typeface="ＭＳ Ｐゴシック" charset="0"/>
              </a:rPr>
              <a:t>Fire Safety Objectives</a:t>
            </a:r>
            <a:endParaRPr lang="en-US" sz="998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5AAC302F-85C4-96DD-5EF3-4568E8B2B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944" y="3915772"/>
            <a:ext cx="2405052" cy="55877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algn="ctr" defTabSz="414772" fontAlgn="base" hangingPunct="0">
              <a:lnSpc>
                <a:spcPct val="93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1996">
                <a:solidFill>
                  <a:srgbClr val="000000"/>
                </a:solidFill>
                <a:latin typeface="Arial" charset="0"/>
                <a:ea typeface="ＭＳ Ｐゴシック" charset="0"/>
              </a:rPr>
              <a:t>Prevent Fire Ignition</a:t>
            </a:r>
            <a:endParaRPr lang="en-US" sz="998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20485" name="Group 5">
            <a:extLst>
              <a:ext uri="{FF2B5EF4-FFF2-40B4-BE49-F238E27FC236}">
                <a16:creationId xmlns:a16="http://schemas.microsoft.com/office/drawing/2014/main" id="{DC33F1F3-563C-2998-C021-561A00004023}"/>
              </a:ext>
            </a:extLst>
          </p:cNvPr>
          <p:cNvGrpSpPr>
            <a:grpSpLocks/>
          </p:cNvGrpSpPr>
          <p:nvPr/>
        </p:nvGrpSpPr>
        <p:grpSpPr bwMode="auto">
          <a:xfrm>
            <a:off x="4190681" y="2667161"/>
            <a:ext cx="2266798" cy="1254372"/>
            <a:chOff x="271" y="0"/>
            <a:chExt cx="19424" cy="20000"/>
          </a:xfrm>
        </p:grpSpPr>
        <p:grpSp>
          <p:nvGrpSpPr>
            <p:cNvPr id="20505" name="Group 6">
              <a:extLst>
                <a:ext uri="{FF2B5EF4-FFF2-40B4-BE49-F238E27FC236}">
                  <a16:creationId xmlns:a16="http://schemas.microsoft.com/office/drawing/2014/main" id="{7063B7E5-186D-6973-6493-AB2EAA8452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65" y="0"/>
              <a:ext cx="2292" cy="16368"/>
              <a:chOff x="259" y="0"/>
              <a:chExt cx="19482" cy="20001"/>
            </a:xfrm>
          </p:grpSpPr>
          <p:sp>
            <p:nvSpPr>
              <p:cNvPr id="17437" name="Line 7">
                <a:extLst>
                  <a:ext uri="{FF2B5EF4-FFF2-40B4-BE49-F238E27FC236}">
                    <a16:creationId xmlns:a16="http://schemas.microsoft.com/office/drawing/2014/main" id="{8E828E79-01DF-0025-4777-8E7E0343FD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37" y="0"/>
                <a:ext cx="0" cy="69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14772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endParaRPr lang="en-US" sz="1633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38" name="Line 8">
                <a:extLst>
                  <a:ext uri="{FF2B5EF4-FFF2-40B4-BE49-F238E27FC236}">
                    <a16:creationId xmlns:a16="http://schemas.microsoft.com/office/drawing/2014/main" id="{4E8EC4AD-293F-11CF-A723-1DA3BAF8B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37" y="11588"/>
                <a:ext cx="0" cy="84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14772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endParaRPr lang="en-US" sz="1633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0511" name="Group 9">
                <a:extLst>
                  <a:ext uri="{FF2B5EF4-FFF2-40B4-BE49-F238E27FC236}">
                    <a16:creationId xmlns:a16="http://schemas.microsoft.com/office/drawing/2014/main" id="{7E5B4DCA-FAAD-DAAB-6395-62607246F7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" y="6933"/>
                <a:ext cx="19482" cy="6997"/>
                <a:chOff x="0" y="0"/>
                <a:chExt cx="20000" cy="20000"/>
              </a:xfrm>
            </p:grpSpPr>
            <p:grpSp>
              <p:nvGrpSpPr>
                <p:cNvPr id="20512" name="Group 10">
                  <a:extLst>
                    <a:ext uri="{FF2B5EF4-FFF2-40B4-BE49-F238E27FC236}">
                      <a16:creationId xmlns:a16="http://schemas.microsoft.com/office/drawing/2014/main" id="{E6ACF27C-D540-279A-FB7F-F50F8530A7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0000" cy="19911"/>
                  <a:chOff x="0" y="0"/>
                  <a:chExt cx="20000" cy="20000"/>
                </a:xfrm>
              </p:grpSpPr>
              <p:sp>
                <p:nvSpPr>
                  <p:cNvPr id="20516" name="Arc 11">
                    <a:extLst>
                      <a:ext uri="{FF2B5EF4-FFF2-40B4-BE49-F238E27FC236}">
                        <a16:creationId xmlns:a16="http://schemas.microsoft.com/office/drawing/2014/main" id="{D7E08151-3B06-BB24-E2F2-60E7D388A5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10035" cy="2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3680 h 21600"/>
                      <a:gd name="T4" fmla="*/ 0 w 21600"/>
                      <a:gd name="T5" fmla="*/ 368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414772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633">
                      <a:solidFill>
                        <a:srgbClr val="000000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517" name="Arc 12">
                    <a:extLst>
                      <a:ext uri="{FF2B5EF4-FFF2-40B4-BE49-F238E27FC236}">
                        <a16:creationId xmlns:a16="http://schemas.microsoft.com/office/drawing/2014/main" id="{5BBA53AA-0522-A606-80F8-942447ADF0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65" y="0"/>
                    <a:ext cx="10035" cy="2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3680 h 21600"/>
                      <a:gd name="T4" fmla="*/ 0 w 21600"/>
                      <a:gd name="T5" fmla="*/ 368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414772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633">
                      <a:solidFill>
                        <a:srgbClr val="000000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20513" name="Group 13">
                  <a:extLst>
                    <a:ext uri="{FF2B5EF4-FFF2-40B4-BE49-F238E27FC236}">
                      <a16:creationId xmlns:a16="http://schemas.microsoft.com/office/drawing/2014/main" id="{14B82D30-DC3F-ED5E-BF4C-B2AA4CA91E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3303"/>
                  <a:ext cx="20000" cy="6697"/>
                  <a:chOff x="0" y="0"/>
                  <a:chExt cx="20000" cy="20000"/>
                </a:xfrm>
              </p:grpSpPr>
              <p:sp>
                <p:nvSpPr>
                  <p:cNvPr id="20514" name="Arc 14">
                    <a:extLst>
                      <a:ext uri="{FF2B5EF4-FFF2-40B4-BE49-F238E27FC236}">
                        <a16:creationId xmlns:a16="http://schemas.microsoft.com/office/drawing/2014/main" id="{1917505D-5B4D-B640-0354-A8867E32AE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10035" cy="2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3680 h 21600"/>
                      <a:gd name="T4" fmla="*/ 0 w 21600"/>
                      <a:gd name="T5" fmla="*/ 368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414772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633">
                      <a:solidFill>
                        <a:srgbClr val="000000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515" name="Arc 15">
                    <a:extLst>
                      <a:ext uri="{FF2B5EF4-FFF2-40B4-BE49-F238E27FC236}">
                        <a16:creationId xmlns:a16="http://schemas.microsoft.com/office/drawing/2014/main" id="{AECD2079-1143-06E6-F7CA-1E70BDD9D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65" y="0"/>
                    <a:ext cx="10035" cy="2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3680 h 21600"/>
                      <a:gd name="T4" fmla="*/ 0 w 21600"/>
                      <a:gd name="T5" fmla="*/ 368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414772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633">
                      <a:solidFill>
                        <a:srgbClr val="000000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  <p:sp>
          <p:nvSpPr>
            <p:cNvPr id="17434" name="Line 16">
              <a:extLst>
                <a:ext uri="{FF2B5EF4-FFF2-40B4-BE49-F238E27FC236}">
                  <a16:creationId xmlns:a16="http://schemas.microsoft.com/office/drawing/2014/main" id="{8689F221-8430-C8B3-A1C6-569CDB5AC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3" y="16349"/>
              <a:ext cx="12" cy="36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1633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435" name="Line 17">
              <a:extLst>
                <a:ext uri="{FF2B5EF4-FFF2-40B4-BE49-F238E27FC236}">
                  <a16:creationId xmlns:a16="http://schemas.microsoft.com/office/drawing/2014/main" id="{02A1515C-7EB0-CEEA-B969-DC74DD3FB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" y="16349"/>
              <a:ext cx="19424" cy="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1633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436" name="Line 18">
              <a:extLst>
                <a:ext uri="{FF2B5EF4-FFF2-40B4-BE49-F238E27FC236}">
                  <a16:creationId xmlns:a16="http://schemas.microsoft.com/office/drawing/2014/main" id="{8A56595B-7B3A-25BD-B5DA-03A5B97DC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" y="16349"/>
              <a:ext cx="12" cy="36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1633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486" name="Group 19">
            <a:extLst>
              <a:ext uri="{FF2B5EF4-FFF2-40B4-BE49-F238E27FC236}">
                <a16:creationId xmlns:a16="http://schemas.microsoft.com/office/drawing/2014/main" id="{1F0A0766-4043-36E6-313D-4980D207E8CE}"/>
              </a:ext>
            </a:extLst>
          </p:cNvPr>
          <p:cNvGrpSpPr>
            <a:grpSpLocks/>
          </p:cNvGrpSpPr>
          <p:nvPr/>
        </p:nvGrpSpPr>
        <p:grpSpPr bwMode="auto">
          <a:xfrm>
            <a:off x="4419665" y="3885529"/>
            <a:ext cx="4572480" cy="2210633"/>
            <a:chOff x="3744" y="7663"/>
            <a:chExt cx="4609" cy="1657"/>
          </a:xfrm>
        </p:grpSpPr>
        <p:sp>
          <p:nvSpPr>
            <p:cNvPr id="17416" name="Rectangle 20">
              <a:extLst>
                <a:ext uri="{FF2B5EF4-FFF2-40B4-BE49-F238E27FC236}">
                  <a16:creationId xmlns:a16="http://schemas.microsoft.com/office/drawing/2014/main" id="{EED98952-9A48-2D68-41D2-7C2D857AC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7663"/>
              <a:ext cx="2523" cy="43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1521" tIns="11521" rIns="11521" bIns="11521"/>
            <a:lstStyle/>
            <a:p>
              <a:pPr algn="ctr"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1996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Manage Fire Impact</a:t>
              </a:r>
            </a:p>
          </p:txBody>
        </p:sp>
        <p:sp>
          <p:nvSpPr>
            <p:cNvPr id="17417" name="Rectangle 21">
              <a:extLst>
                <a:ext uri="{FF2B5EF4-FFF2-40B4-BE49-F238E27FC236}">
                  <a16:creationId xmlns:a16="http://schemas.microsoft.com/office/drawing/2014/main" id="{DA2A4E0F-F40B-F625-4DC4-0D7F45661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0" y="8887"/>
              <a:ext cx="2233" cy="43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1521" tIns="11521" rIns="11521" bIns="11521"/>
            <a:lstStyle/>
            <a:p>
              <a:pPr algn="ctr"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1996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Manage Exposed</a:t>
              </a:r>
            </a:p>
          </p:txBody>
        </p:sp>
        <p:sp>
          <p:nvSpPr>
            <p:cNvPr id="17418" name="Rectangle 22">
              <a:extLst>
                <a:ext uri="{FF2B5EF4-FFF2-40B4-BE49-F238E27FC236}">
                  <a16:creationId xmlns:a16="http://schemas.microsoft.com/office/drawing/2014/main" id="{73339EB0-F034-8EB7-11A7-6EDAA27A9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8887"/>
              <a:ext cx="1802" cy="43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1521" tIns="11521" rIns="11521" bIns="11521"/>
            <a:lstStyle/>
            <a:p>
              <a:pPr algn="ctr"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1996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Manage Fire</a:t>
              </a:r>
              <a:endParaRPr lang="en-US" sz="998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0491" name="Group 23">
              <a:extLst>
                <a:ext uri="{FF2B5EF4-FFF2-40B4-BE49-F238E27FC236}">
                  <a16:creationId xmlns:a16="http://schemas.microsoft.com/office/drawing/2014/main" id="{0A9916EE-130A-8752-C7C6-99B628B27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0" y="8095"/>
              <a:ext cx="2449" cy="793"/>
              <a:chOff x="192" y="0"/>
              <a:chExt cx="19592" cy="20001"/>
            </a:xfrm>
          </p:grpSpPr>
          <p:grpSp>
            <p:nvGrpSpPr>
              <p:cNvPr id="20492" name="Group 24">
                <a:extLst>
                  <a:ext uri="{FF2B5EF4-FFF2-40B4-BE49-F238E27FC236}">
                    <a16:creationId xmlns:a16="http://schemas.microsoft.com/office/drawing/2014/main" id="{84330630-EFAA-FE0E-453A-FA9BC0EBC1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56" y="0"/>
                <a:ext cx="2312" cy="16369"/>
                <a:chOff x="174" y="0"/>
                <a:chExt cx="19652" cy="20002"/>
              </a:xfrm>
            </p:grpSpPr>
            <p:sp>
              <p:nvSpPr>
                <p:cNvPr id="17424" name="Line 25">
                  <a:extLst>
                    <a:ext uri="{FF2B5EF4-FFF2-40B4-BE49-F238E27FC236}">
                      <a16:creationId xmlns:a16="http://schemas.microsoft.com/office/drawing/2014/main" id="{DC96ABE1-7C36-1C96-34C7-AD2DD55596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1" y="-6"/>
                  <a:ext cx="99" cy="698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414772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/>
                  </a:pPr>
                  <a:endParaRPr lang="en-US" sz="1633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7425" name="Line 26">
                  <a:extLst>
                    <a:ext uri="{FF2B5EF4-FFF2-40B4-BE49-F238E27FC236}">
                      <a16:creationId xmlns:a16="http://schemas.microsoft.com/office/drawing/2014/main" id="{CEDB8597-0014-9840-5711-098EDDDB6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1" y="11605"/>
                  <a:ext cx="99" cy="90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414772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/>
                  </a:pPr>
                  <a:endParaRPr lang="en-US" sz="1633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20498" name="Group 27">
                  <a:extLst>
                    <a:ext uri="{FF2B5EF4-FFF2-40B4-BE49-F238E27FC236}">
                      <a16:creationId xmlns:a16="http://schemas.microsoft.com/office/drawing/2014/main" id="{37019433-B0D9-6983-EACF-9987D85027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4" y="6935"/>
                  <a:ext cx="19652" cy="6995"/>
                  <a:chOff x="0" y="0"/>
                  <a:chExt cx="20001" cy="20000"/>
                </a:xfrm>
              </p:grpSpPr>
              <p:grpSp>
                <p:nvGrpSpPr>
                  <p:cNvPr id="20499" name="Group 28">
                    <a:extLst>
                      <a:ext uri="{FF2B5EF4-FFF2-40B4-BE49-F238E27FC236}">
                        <a16:creationId xmlns:a16="http://schemas.microsoft.com/office/drawing/2014/main" id="{1207C759-5DD5-2264-4138-7409E71693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0001" cy="19914"/>
                    <a:chOff x="0" y="0"/>
                    <a:chExt cx="20001" cy="20000"/>
                  </a:xfrm>
                </p:grpSpPr>
                <p:sp>
                  <p:nvSpPr>
                    <p:cNvPr id="20503" name="Arc 29">
                      <a:extLst>
                        <a:ext uri="{FF2B5EF4-FFF2-40B4-BE49-F238E27FC236}">
                          <a16:creationId xmlns:a16="http://schemas.microsoft.com/office/drawing/2014/main" id="{B427A80A-71B5-D5C5-1DD9-6420D37F49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10035" cy="2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3680 h 21600"/>
                        <a:gd name="T4" fmla="*/ 0 w 21600"/>
                        <a:gd name="T5" fmla="*/ 3680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defTabSz="414772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633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0504" name="Arc 30">
                      <a:extLst>
                        <a:ext uri="{FF2B5EF4-FFF2-40B4-BE49-F238E27FC236}">
                          <a16:creationId xmlns:a16="http://schemas.microsoft.com/office/drawing/2014/main" id="{15B19232-B3F2-7754-9891-8903E7B68D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966" y="0"/>
                      <a:ext cx="10035" cy="2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3680 h 21600"/>
                        <a:gd name="T4" fmla="*/ 0 w 21600"/>
                        <a:gd name="T5" fmla="*/ 3680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defTabSz="414772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633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20500" name="Group 31">
                    <a:extLst>
                      <a:ext uri="{FF2B5EF4-FFF2-40B4-BE49-F238E27FC236}">
                        <a16:creationId xmlns:a16="http://schemas.microsoft.com/office/drawing/2014/main" id="{357C5F11-3AA8-FD49-6293-38F0D17EE0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13304"/>
                    <a:ext cx="20001" cy="6696"/>
                    <a:chOff x="0" y="0"/>
                    <a:chExt cx="19999" cy="20000"/>
                  </a:xfrm>
                </p:grpSpPr>
                <p:sp>
                  <p:nvSpPr>
                    <p:cNvPr id="20501" name="Arc 32">
                      <a:extLst>
                        <a:ext uri="{FF2B5EF4-FFF2-40B4-BE49-F238E27FC236}">
                          <a16:creationId xmlns:a16="http://schemas.microsoft.com/office/drawing/2014/main" id="{0192A037-FECB-C480-C799-4F4CA6C9DF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10034" cy="2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3680 h 21600"/>
                        <a:gd name="T4" fmla="*/ 0 w 21600"/>
                        <a:gd name="T5" fmla="*/ 3680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defTabSz="414772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633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0502" name="Arc 33">
                      <a:extLst>
                        <a:ext uri="{FF2B5EF4-FFF2-40B4-BE49-F238E27FC236}">
                          <a16:creationId xmlns:a16="http://schemas.microsoft.com/office/drawing/2014/main" id="{60E7B223-A77E-2530-4662-B6C1CEC6F4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965" y="0"/>
                      <a:ext cx="10034" cy="2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3680 h 21600"/>
                        <a:gd name="T4" fmla="*/ 0 w 21600"/>
                        <a:gd name="T5" fmla="*/ 3680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defTabSz="414772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633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421" name="Line 34">
                <a:extLst>
                  <a:ext uri="{FF2B5EF4-FFF2-40B4-BE49-F238E27FC236}">
                    <a16:creationId xmlns:a16="http://schemas.microsoft.com/office/drawing/2014/main" id="{F6A4FB88-D893-971B-33F5-5FEA79D3B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74" y="16358"/>
                <a:ext cx="12" cy="36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14772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endParaRPr lang="en-US" sz="1633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22" name="Line 35">
                <a:extLst>
                  <a:ext uri="{FF2B5EF4-FFF2-40B4-BE49-F238E27FC236}">
                    <a16:creationId xmlns:a16="http://schemas.microsoft.com/office/drawing/2014/main" id="{ED246940-E418-AB2A-2D19-B6928043C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" y="16358"/>
                <a:ext cx="19592" cy="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14772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endParaRPr lang="en-US" sz="1633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23" name="Line 36">
                <a:extLst>
                  <a:ext uri="{FF2B5EF4-FFF2-40B4-BE49-F238E27FC236}">
                    <a16:creationId xmlns:a16="http://schemas.microsoft.com/office/drawing/2014/main" id="{6D12E964-D64F-EB8F-95BE-7F184A7AE5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" y="16358"/>
                <a:ext cx="12" cy="36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14772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endParaRPr lang="en-US" sz="1633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17415" name="Text Box 37">
            <a:extLst>
              <a:ext uri="{FF2B5EF4-FFF2-40B4-BE49-F238E27FC236}">
                <a16:creationId xmlns:a16="http://schemas.microsoft.com/office/drawing/2014/main" id="{059EE28B-4D2B-9467-8125-6FB0E6559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353" y="2819817"/>
            <a:ext cx="1828992" cy="326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8" tIns="45719" rIns="91438" bIns="45719">
            <a:spAutoFit/>
          </a:bodyPr>
          <a:lstStyle/>
          <a:p>
            <a:pPr defTabSz="414772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1633">
                <a:solidFill>
                  <a:srgbClr val="000000"/>
                </a:solidFill>
                <a:latin typeface="Arial" charset="0"/>
                <a:ea typeface="ＭＳ Ｐゴシック" charset="0"/>
              </a:rPr>
              <a:t>NFPA 550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A63E2EDE-1E96-4FE1-7203-0C0537ECD5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Exits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33080FDF-AB0A-BF62-5051-33B1DD6AFA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Calculate the number of exits required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Explain how the exit should not be used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03A1FECD-9037-564F-DA0B-FF71C1F5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Historic Fire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3835AD6C-761F-79BB-5C8A-B70CA4A3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Rhythm Nightclub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00F478F6-B3F1-7502-13E4-74CB9E7C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Number of Exits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BE1C807F-79C8-3E05-6977-071D0A84E3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Based on the number of people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Not dependent on type of occupancy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Assume single exit could be blocked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50 %</a:t>
            </a:r>
          </a:p>
        </p:txBody>
      </p:sp>
      <p:pic>
        <p:nvPicPr>
          <p:cNvPr id="19460" name="Picture 2">
            <a:extLst>
              <a:ext uri="{FF2B5EF4-FFF2-40B4-BE49-F238E27FC236}">
                <a16:creationId xmlns:a16="http://schemas.microsoft.com/office/drawing/2014/main" id="{0D21091F-7D3D-8552-FE5E-6ED975582CD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3" r="27959"/>
          <a:stretch>
            <a:fillRect/>
          </a:stretch>
        </p:blipFill>
        <p:spPr>
          <a:xfrm>
            <a:off x="6618776" y="1604329"/>
            <a:ext cx="3132329" cy="45249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77824DFA-5528-815C-4F84-50526B5191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Horizontal Exit</a:t>
            </a: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4DED185A-18D8-4325-249E-FA30C26F02A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r="13818"/>
          <a:stretch>
            <a:fillRect/>
          </a:stretch>
        </p:blipFill>
        <p:spPr>
          <a:noFill/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D4A856E5-11EA-104B-E992-D4A4991A14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r="14249"/>
          <a:stretch>
            <a:fillRect/>
          </a:stretch>
        </p:blipFill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4">
            <a:extLst>
              <a:ext uri="{FF2B5EF4-FFF2-40B4-BE49-F238E27FC236}">
                <a16:creationId xmlns:a16="http://schemas.microsoft.com/office/drawing/2014/main" id="{8C2B4A98-7C58-FBC2-D379-5CD5D858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Exit Usage</a:t>
            </a:r>
          </a:p>
        </p:txBody>
      </p:sp>
      <p:sp>
        <p:nvSpPr>
          <p:cNvPr id="22531" name="Content Placeholder 5">
            <a:extLst>
              <a:ext uri="{FF2B5EF4-FFF2-40B4-BE49-F238E27FC236}">
                <a16:creationId xmlns:a16="http://schemas.microsoft.com/office/drawing/2014/main" id="{C6BF4BB1-35AE-6B06-CE5B-58AB2EE14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Fire protection systems only</a:t>
            </a:r>
          </a:p>
        </p:txBody>
      </p:sp>
      <p:pic>
        <p:nvPicPr>
          <p:cNvPr id="22532" name="Picture 6" descr="C:\Users\user\AppData\Local\Microsoft\Windows\Temporary Internet Files\Content.IE5\JKKRUCZ6\Standpipe_in_stairwell_of_texas_hotel[1].png">
            <a:extLst>
              <a:ext uri="{FF2B5EF4-FFF2-40B4-BE49-F238E27FC236}">
                <a16:creationId xmlns:a16="http://schemas.microsoft.com/office/drawing/2014/main" id="{ED33C3F3-083F-DA42-545A-E52995DDC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5"/>
          <a:stretch>
            <a:fillRect/>
          </a:stretch>
        </p:blipFill>
        <p:spPr bwMode="auto">
          <a:xfrm>
            <a:off x="3123529" y="2567791"/>
            <a:ext cx="2364728" cy="335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4" descr="C:\Users\user\AppData\Local\Microsoft\Windows\Temporary Internet Files\Content.IE5\952G7G0Z\Snack_food_vending_machine[1].jpg">
            <a:extLst>
              <a:ext uri="{FF2B5EF4-FFF2-40B4-BE49-F238E27FC236}">
                <a16:creationId xmlns:a16="http://schemas.microsoft.com/office/drawing/2014/main" id="{A0E2290D-47B1-DF1D-388C-0E478BC2C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164" y="2115583"/>
            <a:ext cx="3191375" cy="425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">
            <a:extLst>
              <a:ext uri="{FF2B5EF4-FFF2-40B4-BE49-F238E27FC236}">
                <a16:creationId xmlns:a16="http://schemas.microsoft.com/office/drawing/2014/main" id="{C846517D-14E2-939A-33FD-70C78B6BA828}"/>
              </a:ext>
            </a:extLst>
          </p:cNvPr>
          <p:cNvGrpSpPr>
            <a:grpSpLocks/>
          </p:cNvGrpSpPr>
          <p:nvPr/>
        </p:nvGrpSpPr>
        <p:grpSpPr bwMode="auto">
          <a:xfrm>
            <a:off x="1523521" y="0"/>
            <a:ext cx="1085874" cy="6855120"/>
            <a:chOff x="0" y="0"/>
            <a:chExt cx="684" cy="4318"/>
          </a:xfrm>
        </p:grpSpPr>
        <p:sp>
          <p:nvSpPr>
            <p:cNvPr id="23558" name="Rectangle 4">
              <a:extLst>
                <a:ext uri="{FF2B5EF4-FFF2-40B4-BE49-F238E27FC236}">
                  <a16:creationId xmlns:a16="http://schemas.microsoft.com/office/drawing/2014/main" id="{85667744-9283-9163-AF01-968032BA0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rgbClr val="3333FF"/>
                </a:gs>
                <a:gs pos="50000">
                  <a:srgbClr val="000000"/>
                </a:gs>
                <a:gs pos="100000">
                  <a:srgbClr val="3333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altLang="en-US" sz="1633"/>
            </a:p>
          </p:txBody>
        </p:sp>
        <p:grpSp>
          <p:nvGrpSpPr>
            <p:cNvPr id="23559" name="Group 5">
              <a:extLst>
                <a:ext uri="{FF2B5EF4-FFF2-40B4-BE49-F238E27FC236}">
                  <a16:creationId xmlns:a16="http://schemas.microsoft.com/office/drawing/2014/main" id="{E81DD22F-FD39-0C3A-B5FD-371D53E66D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03"/>
              <a:ext cx="96" cy="4126"/>
              <a:chOff x="48" y="103"/>
              <a:chExt cx="96" cy="4126"/>
            </a:xfrm>
          </p:grpSpPr>
          <p:sp>
            <p:nvSpPr>
              <p:cNvPr id="23560" name="Rectangle 6">
                <a:extLst>
                  <a:ext uri="{FF2B5EF4-FFF2-40B4-BE49-F238E27FC236}">
                    <a16:creationId xmlns:a16="http://schemas.microsoft.com/office/drawing/2014/main" id="{EF4044C9-ADA1-6FF3-706E-DBB3B4DC9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61" name="Rectangle 7">
                <a:extLst>
                  <a:ext uri="{FF2B5EF4-FFF2-40B4-BE49-F238E27FC236}">
                    <a16:creationId xmlns:a16="http://schemas.microsoft.com/office/drawing/2014/main" id="{3F272D57-0735-134B-C2A8-EEE7DC5BE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1250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62" name="Rectangle 8">
                <a:extLst>
                  <a:ext uri="{FF2B5EF4-FFF2-40B4-BE49-F238E27FC236}">
                    <a16:creationId xmlns:a16="http://schemas.microsoft.com/office/drawing/2014/main" id="{2310F2F5-383F-84E9-0F50-E5492727A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63" name="Rectangle 9">
                <a:extLst>
                  <a:ext uri="{FF2B5EF4-FFF2-40B4-BE49-F238E27FC236}">
                    <a16:creationId xmlns:a16="http://schemas.microsoft.com/office/drawing/2014/main" id="{27A187F8-5F7D-B823-278F-B40BC97D5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1538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64" name="Rectangle 10">
                <a:extLst>
                  <a:ext uri="{FF2B5EF4-FFF2-40B4-BE49-F238E27FC236}">
                    <a16:creationId xmlns:a16="http://schemas.microsoft.com/office/drawing/2014/main" id="{F5B71CC2-C7D6-A035-5042-57E73BC2E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65" name="Rectangle 11">
                <a:extLst>
                  <a:ext uri="{FF2B5EF4-FFF2-40B4-BE49-F238E27FC236}">
                    <a16:creationId xmlns:a16="http://schemas.microsoft.com/office/drawing/2014/main" id="{3E11C0A5-22D4-B9B4-271C-7F635DF2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1826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66" name="Rectangle 12">
                <a:extLst>
                  <a:ext uri="{FF2B5EF4-FFF2-40B4-BE49-F238E27FC236}">
                    <a16:creationId xmlns:a16="http://schemas.microsoft.com/office/drawing/2014/main" id="{8235C3B7-F994-C56D-F3CF-911463485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67" name="Rectangle 13">
                <a:extLst>
                  <a:ext uri="{FF2B5EF4-FFF2-40B4-BE49-F238E27FC236}">
                    <a16:creationId xmlns:a16="http://schemas.microsoft.com/office/drawing/2014/main" id="{B2AB318A-C284-64E4-6140-217E112B9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116"/>
                <a:ext cx="96" cy="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68" name="Rectangle 14">
                <a:extLst>
                  <a:ext uri="{FF2B5EF4-FFF2-40B4-BE49-F238E27FC236}">
                    <a16:creationId xmlns:a16="http://schemas.microsoft.com/office/drawing/2014/main" id="{2CE6B877-C952-A4BA-4979-D044CF5AD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69" name="Rectangle 15">
                <a:extLst>
                  <a:ext uri="{FF2B5EF4-FFF2-40B4-BE49-F238E27FC236}">
                    <a16:creationId xmlns:a16="http://schemas.microsoft.com/office/drawing/2014/main" id="{8EC4B168-272D-8176-0F63-2B4988FCE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404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70" name="Rectangle 16">
                <a:extLst>
                  <a:ext uri="{FF2B5EF4-FFF2-40B4-BE49-F238E27FC236}">
                    <a16:creationId xmlns:a16="http://schemas.microsoft.com/office/drawing/2014/main" id="{C39C735C-6EBE-2C0C-81B7-9DB16C2B5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549"/>
                <a:ext cx="96" cy="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71" name="Rectangle 17">
                <a:extLst>
                  <a:ext uri="{FF2B5EF4-FFF2-40B4-BE49-F238E27FC236}">
                    <a16:creationId xmlns:a16="http://schemas.microsoft.com/office/drawing/2014/main" id="{05B6FF18-5F6D-0E85-C0C3-4FBFCFCA4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691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72" name="Rectangle 18">
                <a:extLst>
                  <a:ext uri="{FF2B5EF4-FFF2-40B4-BE49-F238E27FC236}">
                    <a16:creationId xmlns:a16="http://schemas.microsoft.com/office/drawing/2014/main" id="{147BCE00-CAF8-844C-8524-718507051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73" name="Rectangle 19">
                <a:extLst>
                  <a:ext uri="{FF2B5EF4-FFF2-40B4-BE49-F238E27FC236}">
                    <a16:creationId xmlns:a16="http://schemas.microsoft.com/office/drawing/2014/main" id="{8090BB19-47B5-DAD9-A9F8-14120F597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979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74" name="Rectangle 20">
                <a:extLst>
                  <a:ext uri="{FF2B5EF4-FFF2-40B4-BE49-F238E27FC236}">
                    <a16:creationId xmlns:a16="http://schemas.microsoft.com/office/drawing/2014/main" id="{2C92812E-7DAC-4F0F-EDD7-52164F0C7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75" name="Rectangle 21">
                <a:extLst>
                  <a:ext uri="{FF2B5EF4-FFF2-40B4-BE49-F238E27FC236}">
                    <a16:creationId xmlns:a16="http://schemas.microsoft.com/office/drawing/2014/main" id="{6D9DA2D9-A075-8455-F49F-84382E1B4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76" name="Rectangle 22">
                <a:extLst>
                  <a:ext uri="{FF2B5EF4-FFF2-40B4-BE49-F238E27FC236}">
                    <a16:creationId xmlns:a16="http://schemas.microsoft.com/office/drawing/2014/main" id="{60C137EF-7C69-98A7-6899-653711297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77" name="Rectangle 23">
                <a:extLst>
                  <a:ext uri="{FF2B5EF4-FFF2-40B4-BE49-F238E27FC236}">
                    <a16:creationId xmlns:a16="http://schemas.microsoft.com/office/drawing/2014/main" id="{83238CEF-9237-6722-37A9-724B62153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3557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78" name="Rectangle 24">
                <a:extLst>
                  <a:ext uri="{FF2B5EF4-FFF2-40B4-BE49-F238E27FC236}">
                    <a16:creationId xmlns:a16="http://schemas.microsoft.com/office/drawing/2014/main" id="{FF44B10D-E649-D83F-9C36-049F30BE8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79" name="Rectangle 25">
                <a:extLst>
                  <a:ext uri="{FF2B5EF4-FFF2-40B4-BE49-F238E27FC236}">
                    <a16:creationId xmlns:a16="http://schemas.microsoft.com/office/drawing/2014/main" id="{D1203C66-E179-57F9-C1EF-47CD187BC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80" name="Rectangle 26">
                <a:extLst>
                  <a:ext uri="{FF2B5EF4-FFF2-40B4-BE49-F238E27FC236}">
                    <a16:creationId xmlns:a16="http://schemas.microsoft.com/office/drawing/2014/main" id="{5CF8DFEB-A40B-C0B5-6505-D4CD082EB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81" name="Rectangle 27">
                <a:extLst>
                  <a:ext uri="{FF2B5EF4-FFF2-40B4-BE49-F238E27FC236}">
                    <a16:creationId xmlns:a16="http://schemas.microsoft.com/office/drawing/2014/main" id="{AADD8E20-26D8-B942-A3B2-BA9962DBE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4134"/>
                <a:ext cx="96" cy="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82" name="Rectangle 28">
                <a:extLst>
                  <a:ext uri="{FF2B5EF4-FFF2-40B4-BE49-F238E27FC236}">
                    <a16:creationId xmlns:a16="http://schemas.microsoft.com/office/drawing/2014/main" id="{6C8DB877-E852-AEAC-E1B0-6446BF1CA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103"/>
                <a:ext cx="96" cy="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83" name="Rectangle 29">
                <a:extLst>
                  <a:ext uri="{FF2B5EF4-FFF2-40B4-BE49-F238E27FC236}">
                    <a16:creationId xmlns:a16="http://schemas.microsoft.com/office/drawing/2014/main" id="{E4B22178-D6D7-4061-5ED1-25E6DEEF9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84" name="Rectangle 30">
                <a:extLst>
                  <a:ext uri="{FF2B5EF4-FFF2-40B4-BE49-F238E27FC236}">
                    <a16:creationId xmlns:a16="http://schemas.microsoft.com/office/drawing/2014/main" id="{DA290B7D-7F15-69F3-A8D7-0DF3148EF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85" name="Rectangle 31">
                <a:extLst>
                  <a:ext uri="{FF2B5EF4-FFF2-40B4-BE49-F238E27FC236}">
                    <a16:creationId xmlns:a16="http://schemas.microsoft.com/office/drawing/2014/main" id="{DEBFA99A-A483-9C5B-A5A8-8CE868156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86" name="Rectangle 32">
                <a:extLst>
                  <a:ext uri="{FF2B5EF4-FFF2-40B4-BE49-F238E27FC236}">
                    <a16:creationId xmlns:a16="http://schemas.microsoft.com/office/drawing/2014/main" id="{841F82CD-D2B4-5B3B-CA0F-913ADE3BC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678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87" name="Rectangle 33">
                <a:extLst>
                  <a:ext uri="{FF2B5EF4-FFF2-40B4-BE49-F238E27FC236}">
                    <a16:creationId xmlns:a16="http://schemas.microsoft.com/office/drawing/2014/main" id="{13431AFB-0AEF-6966-98BD-83D8078E7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  <p:sp>
            <p:nvSpPr>
              <p:cNvPr id="23588" name="Rectangle 34">
                <a:extLst>
                  <a:ext uri="{FF2B5EF4-FFF2-40B4-BE49-F238E27FC236}">
                    <a16:creationId xmlns:a16="http://schemas.microsoft.com/office/drawing/2014/main" id="{B9A96EEA-5E74-455F-C246-F488A641F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altLang="en-US" sz="1633"/>
              </a:p>
            </p:txBody>
          </p:sp>
        </p:grpSp>
      </p:grpSp>
      <p:sp>
        <p:nvSpPr>
          <p:cNvPr id="23555" name="Rectangle 35">
            <a:extLst>
              <a:ext uri="{FF2B5EF4-FFF2-40B4-BE49-F238E27FC236}">
                <a16:creationId xmlns:a16="http://schemas.microsoft.com/office/drawing/2014/main" id="{71496EFA-1581-4F74-4225-999FA105FC1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52505" y="914497"/>
            <a:ext cx="7772496" cy="1143480"/>
          </a:xfrm>
        </p:spPr>
        <p:txBody>
          <a:bodyPr vert="horz" wrap="square" lIns="90487" tIns="44449" rIns="90487" bIns="44449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z="3266"/>
          </a:p>
        </p:txBody>
      </p:sp>
      <p:sp>
        <p:nvSpPr>
          <p:cNvPr id="23556" name="Rectangle 37">
            <a:extLst>
              <a:ext uri="{FF2B5EF4-FFF2-40B4-BE49-F238E27FC236}">
                <a16:creationId xmlns:a16="http://schemas.microsoft.com/office/drawing/2014/main" id="{9D4F31A3-945C-ADCE-8C20-6B12BE3D4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689" y="6325145"/>
            <a:ext cx="4115952" cy="45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4" tIns="46038" rIns="92074" bIns="46038" anchor="ctr"/>
          <a:lstStyle/>
          <a:p>
            <a:r>
              <a:rPr lang="en-US" altLang="en-US" sz="1361"/>
              <a:t>Unit 7                                                                </a:t>
            </a:r>
            <a:fld id="{0150D0AF-CC7A-4A34-9825-7F40ED055F63}" type="slidenum">
              <a:rPr lang="en-US" altLang="en-US" sz="1361"/>
              <a:pPr/>
              <a:t>35</a:t>
            </a:fld>
            <a:endParaRPr lang="en-US" altLang="en-US" sz="1361"/>
          </a:p>
        </p:txBody>
      </p:sp>
      <p:pic>
        <p:nvPicPr>
          <p:cNvPr id="23557" name="Picture 2" descr="C:\Documents and Settings\use\My Documents\My Pictures\Illustrations\Airport High Gym 2002 003.bmp">
            <a:extLst>
              <a:ext uri="{FF2B5EF4-FFF2-40B4-BE49-F238E27FC236}">
                <a16:creationId xmlns:a16="http://schemas.microsoft.com/office/drawing/2014/main" id="{DBD5FF11-DD3D-67D9-1164-086D57A0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0" y="-228983"/>
            <a:ext cx="9906801" cy="742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C2A944FE-201A-A106-35B7-5E30C3B64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Maintenance of Exits</a:t>
            </a:r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ACA1F617-CF0D-80BA-18C3-34B1E3967E0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6" r="16486"/>
          <a:stretch>
            <a:fillRect/>
          </a:stretch>
        </p:blipFill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>
            <a:extLst>
              <a:ext uri="{FF2B5EF4-FFF2-40B4-BE49-F238E27FC236}">
                <a16:creationId xmlns:a16="http://schemas.microsoft.com/office/drawing/2014/main" id="{DD591C80-0870-78FF-3732-80E211B07D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3" r="16473"/>
          <a:stretch>
            <a:fillRect/>
          </a:stretch>
        </p:blipFill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66F1E012-A71C-5196-CE4A-99225D43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Enclosures</a:t>
            </a:r>
          </a:p>
        </p:txBody>
      </p:sp>
      <p:pic>
        <p:nvPicPr>
          <p:cNvPr id="27651" name="Picture 6" descr="C:\Users\user\AppData\Local\Microsoft\Windows\Temporary Internet Files\Content.IE5\KEDYS557\Firesafetyretrofit_Page_7_Image_0002[1].jpg">
            <a:extLst>
              <a:ext uri="{FF2B5EF4-FFF2-40B4-BE49-F238E27FC236}">
                <a16:creationId xmlns:a16="http://schemas.microsoft.com/office/drawing/2014/main" id="{A3D790D7-FA9D-2CD0-5FB9-2522B89ECE4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3129" y="1408468"/>
            <a:ext cx="3248981" cy="4873472"/>
          </a:xfrm>
          <a:noFill/>
        </p:spPr>
      </p:pic>
      <p:pic>
        <p:nvPicPr>
          <p:cNvPr id="27652" name="Picture 7">
            <a:extLst>
              <a:ext uri="{FF2B5EF4-FFF2-40B4-BE49-F238E27FC236}">
                <a16:creationId xmlns:a16="http://schemas.microsoft.com/office/drawing/2014/main" id="{1AF383E5-C410-3412-AD12-5E8E51F0B1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6530" y="2530346"/>
            <a:ext cx="4367979" cy="24540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stairgate">
            <a:extLst>
              <a:ext uri="{FF2B5EF4-FFF2-40B4-BE49-F238E27FC236}">
                <a16:creationId xmlns:a16="http://schemas.microsoft.com/office/drawing/2014/main" id="{C7712AD1-D698-1487-F7D3-63B3C9E9E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05" y="532857"/>
            <a:ext cx="8686992" cy="579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091DDE89-AC1A-793B-77F2-530EE51B17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Doors and Corridors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B8E56A02-6D4B-049D-5DA7-88F4332F9C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Calculate the minimum size of doors and corridors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Identify the features of doors and corridors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21EBB00-20D5-366E-B847-2BCD61237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505" y="285151"/>
            <a:ext cx="8686992" cy="649509"/>
          </a:xfrm>
        </p:spPr>
        <p:txBody>
          <a:bodyPr/>
          <a:lstStyle/>
          <a:p>
            <a:r>
              <a:rPr lang="en-US" altLang="zh-CN"/>
              <a:t>Fire Safety Concepts Tree</a:t>
            </a:r>
          </a:p>
        </p:txBody>
      </p:sp>
      <p:grpSp>
        <p:nvGrpSpPr>
          <p:cNvPr id="21507" name="Group 3">
            <a:extLst>
              <a:ext uri="{FF2B5EF4-FFF2-40B4-BE49-F238E27FC236}">
                <a16:creationId xmlns:a16="http://schemas.microsoft.com/office/drawing/2014/main" id="{DF2A0F32-4052-29BC-3D5E-BF515C113CA4}"/>
              </a:ext>
            </a:extLst>
          </p:cNvPr>
          <p:cNvGrpSpPr>
            <a:grpSpLocks/>
          </p:cNvGrpSpPr>
          <p:nvPr/>
        </p:nvGrpSpPr>
        <p:grpSpPr bwMode="auto">
          <a:xfrm>
            <a:off x="6201132" y="3486608"/>
            <a:ext cx="2360408" cy="642307"/>
            <a:chOff x="192" y="0"/>
            <a:chExt cx="19592" cy="20001"/>
          </a:xfrm>
        </p:grpSpPr>
        <p:grpSp>
          <p:nvGrpSpPr>
            <p:cNvPr id="21535" name="Group 4">
              <a:extLst>
                <a:ext uri="{FF2B5EF4-FFF2-40B4-BE49-F238E27FC236}">
                  <a16:creationId xmlns:a16="http://schemas.microsoft.com/office/drawing/2014/main" id="{723CC68B-3948-8739-74CD-C58213AE30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56" y="0"/>
              <a:ext cx="2312" cy="16369"/>
              <a:chOff x="174" y="0"/>
              <a:chExt cx="19652" cy="20002"/>
            </a:xfrm>
          </p:grpSpPr>
          <p:sp>
            <p:nvSpPr>
              <p:cNvPr id="19492" name="Line 5">
                <a:extLst>
                  <a:ext uri="{FF2B5EF4-FFF2-40B4-BE49-F238E27FC236}">
                    <a16:creationId xmlns:a16="http://schemas.microsoft.com/office/drawing/2014/main" id="{6F2992C0-B1A1-987B-496F-19F7A6E7A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68" y="0"/>
                <a:ext cx="102" cy="69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14772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endParaRPr lang="en-US" sz="1633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93" name="Line 6">
                <a:extLst>
                  <a:ext uri="{FF2B5EF4-FFF2-40B4-BE49-F238E27FC236}">
                    <a16:creationId xmlns:a16="http://schemas.microsoft.com/office/drawing/2014/main" id="{20CB10B4-E9B6-F230-70B7-93D1DC0AD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68" y="11562"/>
                <a:ext cx="102" cy="843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14772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endParaRPr lang="en-US" sz="1633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1541" name="Group 7">
                <a:extLst>
                  <a:ext uri="{FF2B5EF4-FFF2-40B4-BE49-F238E27FC236}">
                    <a16:creationId xmlns:a16="http://schemas.microsoft.com/office/drawing/2014/main" id="{58DA90D0-0DD3-B565-D786-C41376E7F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" y="6935"/>
                <a:ext cx="19652" cy="6995"/>
                <a:chOff x="0" y="0"/>
                <a:chExt cx="20001" cy="20000"/>
              </a:xfrm>
            </p:grpSpPr>
            <p:grpSp>
              <p:nvGrpSpPr>
                <p:cNvPr id="21542" name="Group 8">
                  <a:extLst>
                    <a:ext uri="{FF2B5EF4-FFF2-40B4-BE49-F238E27FC236}">
                      <a16:creationId xmlns:a16="http://schemas.microsoft.com/office/drawing/2014/main" id="{7E73227B-AB98-479B-51EE-B5FCE6EF43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0001" cy="19914"/>
                  <a:chOff x="0" y="0"/>
                  <a:chExt cx="20001" cy="20000"/>
                </a:xfrm>
              </p:grpSpPr>
              <p:sp>
                <p:nvSpPr>
                  <p:cNvPr id="21546" name="Arc 9">
                    <a:extLst>
                      <a:ext uri="{FF2B5EF4-FFF2-40B4-BE49-F238E27FC236}">
                        <a16:creationId xmlns:a16="http://schemas.microsoft.com/office/drawing/2014/main" id="{6C0D0A44-48F4-A6C6-56AC-47F5E4B8D7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10035" cy="2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3680 h 21600"/>
                      <a:gd name="T4" fmla="*/ 0 w 21600"/>
                      <a:gd name="T5" fmla="*/ 368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414772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633">
                      <a:solidFill>
                        <a:srgbClr val="000000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547" name="Arc 10">
                    <a:extLst>
                      <a:ext uri="{FF2B5EF4-FFF2-40B4-BE49-F238E27FC236}">
                        <a16:creationId xmlns:a16="http://schemas.microsoft.com/office/drawing/2014/main" id="{EEE51B57-FEDA-D4F5-54A0-D6364CBB6C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66" y="0"/>
                    <a:ext cx="10035" cy="2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3680 h 21600"/>
                      <a:gd name="T4" fmla="*/ 0 w 21600"/>
                      <a:gd name="T5" fmla="*/ 368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414772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633">
                      <a:solidFill>
                        <a:srgbClr val="000000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21543" name="Group 11">
                  <a:extLst>
                    <a:ext uri="{FF2B5EF4-FFF2-40B4-BE49-F238E27FC236}">
                      <a16:creationId xmlns:a16="http://schemas.microsoft.com/office/drawing/2014/main" id="{F61FACB9-37D4-7A2C-1778-CB65EAA8B1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3304"/>
                  <a:ext cx="20001" cy="6696"/>
                  <a:chOff x="0" y="0"/>
                  <a:chExt cx="19999" cy="20000"/>
                </a:xfrm>
              </p:grpSpPr>
              <p:sp>
                <p:nvSpPr>
                  <p:cNvPr id="21544" name="Arc 12">
                    <a:extLst>
                      <a:ext uri="{FF2B5EF4-FFF2-40B4-BE49-F238E27FC236}">
                        <a16:creationId xmlns:a16="http://schemas.microsoft.com/office/drawing/2014/main" id="{F25EEA9F-A481-1533-11D4-4D9E6E351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10034" cy="2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3680 h 21600"/>
                      <a:gd name="T4" fmla="*/ 0 w 21600"/>
                      <a:gd name="T5" fmla="*/ 368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414772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633">
                      <a:solidFill>
                        <a:srgbClr val="000000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545" name="Arc 13">
                    <a:extLst>
                      <a:ext uri="{FF2B5EF4-FFF2-40B4-BE49-F238E27FC236}">
                        <a16:creationId xmlns:a16="http://schemas.microsoft.com/office/drawing/2014/main" id="{3450BC7C-7271-F938-7430-DE3353603F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65" y="0"/>
                    <a:ext cx="10034" cy="2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3680 h 21600"/>
                      <a:gd name="T4" fmla="*/ 0 w 21600"/>
                      <a:gd name="T5" fmla="*/ 368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defTabSz="414772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633">
                      <a:solidFill>
                        <a:srgbClr val="000000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  <p:sp>
          <p:nvSpPr>
            <p:cNvPr id="19489" name="Line 14">
              <a:extLst>
                <a:ext uri="{FF2B5EF4-FFF2-40B4-BE49-F238E27FC236}">
                  <a16:creationId xmlns:a16="http://schemas.microsoft.com/office/drawing/2014/main" id="{5F32D948-0A3A-E2A4-3E32-98719958A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72" y="16324"/>
              <a:ext cx="12" cy="36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1633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9490" name="Line 15">
              <a:extLst>
                <a:ext uri="{FF2B5EF4-FFF2-40B4-BE49-F238E27FC236}">
                  <a16:creationId xmlns:a16="http://schemas.microsoft.com/office/drawing/2014/main" id="{EEF258ED-A8F1-AD63-ADC0-2AA2C558E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16324"/>
              <a:ext cx="19592" cy="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1633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9491" name="Line 16">
              <a:extLst>
                <a:ext uri="{FF2B5EF4-FFF2-40B4-BE49-F238E27FC236}">
                  <a16:creationId xmlns:a16="http://schemas.microsoft.com/office/drawing/2014/main" id="{84D5727D-92DA-7BFA-8C3D-641F36E9C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16324"/>
              <a:ext cx="12" cy="36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1633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461" name="Rectangle 17">
            <a:extLst>
              <a:ext uri="{FF2B5EF4-FFF2-40B4-BE49-F238E27FC236}">
                <a16:creationId xmlns:a16="http://schemas.microsoft.com/office/drawing/2014/main" id="{7A5B3B46-27F6-6274-3304-E9D56EDAE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182" y="1640333"/>
            <a:ext cx="1624491" cy="5630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algn="ctr"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1814">
                <a:solidFill>
                  <a:srgbClr val="000000"/>
                </a:solidFill>
                <a:latin typeface="Arial" charset="0"/>
                <a:ea typeface="ＭＳ Ｐゴシック" charset="0"/>
              </a:rPr>
              <a:t>Manage Exposed</a:t>
            </a:r>
            <a:endParaRPr lang="en-US" sz="998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9462" name="Line 18">
            <a:extLst>
              <a:ext uri="{FF2B5EF4-FFF2-40B4-BE49-F238E27FC236}">
                <a16:creationId xmlns:a16="http://schemas.microsoft.com/office/drawing/2014/main" id="{844E4AD6-FD2F-3311-E686-49AC74E16B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9030" y="2201992"/>
            <a:ext cx="0" cy="1828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8" tIns="45719" rIns="91438" bIns="45719"/>
          <a:lstStyle/>
          <a:p>
            <a:pPr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1633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9463" name="Line 19">
            <a:extLst>
              <a:ext uri="{FF2B5EF4-FFF2-40B4-BE49-F238E27FC236}">
                <a16:creationId xmlns:a16="http://schemas.microsoft.com/office/drawing/2014/main" id="{B9F6851D-BBFE-BB5D-52B8-B65D3EC4E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9030" y="2564911"/>
            <a:ext cx="0" cy="22178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8" tIns="45719" rIns="91438" bIns="45719"/>
          <a:lstStyle/>
          <a:p>
            <a:pPr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1633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21511" name="Group 20">
            <a:extLst>
              <a:ext uri="{FF2B5EF4-FFF2-40B4-BE49-F238E27FC236}">
                <a16:creationId xmlns:a16="http://schemas.microsoft.com/office/drawing/2014/main" id="{1984B669-29C3-0DAA-64ED-D8DF9FC2D672}"/>
              </a:ext>
            </a:extLst>
          </p:cNvPr>
          <p:cNvGrpSpPr>
            <a:grpSpLocks/>
          </p:cNvGrpSpPr>
          <p:nvPr/>
        </p:nvGrpSpPr>
        <p:grpSpPr bwMode="auto">
          <a:xfrm>
            <a:off x="5089335" y="2383452"/>
            <a:ext cx="279389" cy="181459"/>
            <a:chOff x="0" y="0"/>
            <a:chExt cx="20001" cy="20000"/>
          </a:xfrm>
        </p:grpSpPr>
        <p:sp>
          <p:nvSpPr>
            <p:cNvPr id="21533" name="Arc 21">
              <a:extLst>
                <a:ext uri="{FF2B5EF4-FFF2-40B4-BE49-F238E27FC236}">
                  <a16:creationId xmlns:a16="http://schemas.microsoft.com/office/drawing/2014/main" id="{33330E58-9738-A15D-E531-204CCC7E7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0"/>
              <a:ext cx="10035" cy="200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680 h 21600"/>
                <a:gd name="T4" fmla="*/ 0 w 21600"/>
                <a:gd name="T5" fmla="*/ 368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1534" name="Arc 22">
              <a:extLst>
                <a:ext uri="{FF2B5EF4-FFF2-40B4-BE49-F238E27FC236}">
                  <a16:creationId xmlns:a16="http://schemas.microsoft.com/office/drawing/2014/main" id="{084B8CCD-C7F7-905F-3D85-5B18782AD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6" y="0"/>
              <a:ext cx="10035" cy="200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680 h 21600"/>
                <a:gd name="T4" fmla="*/ 0 w 21600"/>
                <a:gd name="T5" fmla="*/ 368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9465" name="Line 23">
            <a:extLst>
              <a:ext uri="{FF2B5EF4-FFF2-40B4-BE49-F238E27FC236}">
                <a16:creationId xmlns:a16="http://schemas.microsoft.com/office/drawing/2014/main" id="{A3579D4D-375C-7E62-E4EC-2883DB86A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5258" y="2547629"/>
            <a:ext cx="262108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8" tIns="45719" rIns="91438" bIns="45719"/>
          <a:lstStyle/>
          <a:p>
            <a:pPr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1633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9466" name="Line 24">
            <a:extLst>
              <a:ext uri="{FF2B5EF4-FFF2-40B4-BE49-F238E27FC236}">
                <a16:creationId xmlns:a16="http://schemas.microsoft.com/office/drawing/2014/main" id="{5E9F4FD3-F8C1-34CA-6F3E-21D02F3E2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4520" y="2786693"/>
            <a:ext cx="388696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8" tIns="45719" rIns="91438" bIns="45719"/>
          <a:lstStyle/>
          <a:p>
            <a:pPr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1633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9467" name="Line 25">
            <a:extLst>
              <a:ext uri="{FF2B5EF4-FFF2-40B4-BE49-F238E27FC236}">
                <a16:creationId xmlns:a16="http://schemas.microsoft.com/office/drawing/2014/main" id="{D067D9DA-AB0A-A7DF-7691-DA5AA15E9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4520" y="2786694"/>
            <a:ext cx="1441" cy="11665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8" tIns="45719" rIns="91438" bIns="45719"/>
          <a:lstStyle/>
          <a:p>
            <a:pPr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1633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9468" name="Line 26">
            <a:extLst>
              <a:ext uri="{FF2B5EF4-FFF2-40B4-BE49-F238E27FC236}">
                <a16:creationId xmlns:a16="http://schemas.microsoft.com/office/drawing/2014/main" id="{76465789-76B1-DC82-6770-0D1389FAC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0048" y="2786694"/>
            <a:ext cx="1441" cy="11665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8" tIns="45719" rIns="91438" bIns="45719"/>
          <a:lstStyle/>
          <a:p>
            <a:pPr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1633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516" name="Text Box 27">
            <a:extLst>
              <a:ext uri="{FF2B5EF4-FFF2-40B4-BE49-F238E27FC236}">
                <a16:creationId xmlns:a16="http://schemas.microsoft.com/office/drawing/2014/main" id="{30A15612-DB2B-9E6F-FC8B-025393CAB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673" y="2901906"/>
            <a:ext cx="1804509" cy="58470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/>
          <a:lstStyle/>
          <a:p>
            <a:pPr algn="ctr"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814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Limit Amount Exposed</a:t>
            </a:r>
            <a:endParaRPr lang="en-US" altLang="en-US" sz="998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1517" name="Text Box 28">
            <a:extLst>
              <a:ext uri="{FF2B5EF4-FFF2-40B4-BE49-F238E27FC236}">
                <a16:creationId xmlns:a16="http://schemas.microsoft.com/office/drawing/2014/main" id="{B8910244-A71F-B230-0D92-AE20FFA1B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641" y="2901906"/>
            <a:ext cx="1666255" cy="58470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/>
          <a:lstStyle/>
          <a:p>
            <a:pPr algn="ctr"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814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Safeguard Exposed</a:t>
            </a:r>
            <a:endParaRPr lang="en-US" altLang="en-US" sz="998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1518" name="Text Box 29">
            <a:extLst>
              <a:ext uri="{FF2B5EF4-FFF2-40B4-BE49-F238E27FC236}">
                <a16:creationId xmlns:a16="http://schemas.microsoft.com/office/drawing/2014/main" id="{35ADD870-EBA0-3DC0-3710-AE676B991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7998" y="4128915"/>
            <a:ext cx="2165987" cy="58470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/>
          <a:lstStyle/>
          <a:p>
            <a:pPr algn="ctr"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814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Defend Exposed in Place</a:t>
            </a:r>
            <a:endParaRPr lang="en-US" altLang="en-US" sz="998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1519" name="Group 30">
            <a:extLst>
              <a:ext uri="{FF2B5EF4-FFF2-40B4-BE49-F238E27FC236}">
                <a16:creationId xmlns:a16="http://schemas.microsoft.com/office/drawing/2014/main" id="{E9F8695C-F484-05C5-8DE8-02217D28AB43}"/>
              </a:ext>
            </a:extLst>
          </p:cNvPr>
          <p:cNvGrpSpPr>
            <a:grpSpLocks/>
          </p:cNvGrpSpPr>
          <p:nvPr/>
        </p:nvGrpSpPr>
        <p:grpSpPr bwMode="auto">
          <a:xfrm>
            <a:off x="3909851" y="5239270"/>
            <a:ext cx="4579681" cy="116653"/>
            <a:chOff x="5112" y="6840"/>
            <a:chExt cx="2449" cy="145"/>
          </a:xfrm>
        </p:grpSpPr>
        <p:sp>
          <p:nvSpPr>
            <p:cNvPr id="19483" name="Line 31">
              <a:extLst>
                <a:ext uri="{FF2B5EF4-FFF2-40B4-BE49-F238E27FC236}">
                  <a16:creationId xmlns:a16="http://schemas.microsoft.com/office/drawing/2014/main" id="{7D1C1422-C031-2C8B-E405-E7C60D863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0" y="6840"/>
              <a:ext cx="1" cy="1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1633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9484" name="Line 32">
              <a:extLst>
                <a:ext uri="{FF2B5EF4-FFF2-40B4-BE49-F238E27FC236}">
                  <a16:creationId xmlns:a16="http://schemas.microsoft.com/office/drawing/2014/main" id="{BC4BB677-7326-66FB-221C-28FC42B486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6840"/>
              <a:ext cx="2449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1633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9485" name="Line 33">
              <a:extLst>
                <a:ext uri="{FF2B5EF4-FFF2-40B4-BE49-F238E27FC236}">
                  <a16:creationId xmlns:a16="http://schemas.microsoft.com/office/drawing/2014/main" id="{B3F65999-9EEA-F6DC-EFB5-68C33461D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6840"/>
              <a:ext cx="1" cy="1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1633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520" name="Text Box 34">
            <a:extLst>
              <a:ext uri="{FF2B5EF4-FFF2-40B4-BE49-F238E27FC236}">
                <a16:creationId xmlns:a16="http://schemas.microsoft.com/office/drawing/2014/main" id="{94FA59D7-A9DE-2CC7-0C01-C490FC010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411" y="4128915"/>
            <a:ext cx="1595688" cy="58470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/>
          <a:lstStyle/>
          <a:p>
            <a:pPr algn="ctr"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814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Move Exposed</a:t>
            </a:r>
            <a:endParaRPr lang="en-US" altLang="en-US" sz="1633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1521" name="Text Box 35">
            <a:extLst>
              <a:ext uri="{FF2B5EF4-FFF2-40B4-BE49-F238E27FC236}">
                <a16:creationId xmlns:a16="http://schemas.microsoft.com/office/drawing/2014/main" id="{CC8388C5-6C8F-62BF-C836-0B3E8A5B2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876" y="5354483"/>
            <a:ext cx="1735383" cy="89433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/>
          <a:lstStyle/>
          <a:p>
            <a:pPr algn="ctr"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814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Cause Movement of Exposed</a:t>
            </a:r>
          </a:p>
        </p:txBody>
      </p:sp>
      <p:sp>
        <p:nvSpPr>
          <p:cNvPr id="21522" name="Text Box 36">
            <a:extLst>
              <a:ext uri="{FF2B5EF4-FFF2-40B4-BE49-F238E27FC236}">
                <a16:creationId xmlns:a16="http://schemas.microsoft.com/office/drawing/2014/main" id="{63DC175E-5404-BF17-49C9-1239335DD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411" y="5354483"/>
            <a:ext cx="1595688" cy="89433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8" tIns="45719" rIns="91438" bIns="45719"/>
          <a:lstStyle/>
          <a:p>
            <a:pPr algn="ctr"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814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Provide Movement Means</a:t>
            </a:r>
          </a:p>
        </p:txBody>
      </p:sp>
      <p:sp>
        <p:nvSpPr>
          <p:cNvPr id="19476" name="Text Box 37">
            <a:extLst>
              <a:ext uri="{FF2B5EF4-FFF2-40B4-BE49-F238E27FC236}">
                <a16:creationId xmlns:a16="http://schemas.microsoft.com/office/drawing/2014/main" id="{91A2F834-E70E-D0F7-2739-652491953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565" y="5354483"/>
            <a:ext cx="1790108" cy="71863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89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8" tIns="45719" rIns="91438" bIns="45719"/>
          <a:lstStyle/>
          <a:p>
            <a:pPr algn="ctr"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1814">
                <a:solidFill>
                  <a:srgbClr val="000000"/>
                </a:solidFill>
                <a:latin typeface="Arial" charset="0"/>
                <a:ea typeface="ＭＳ Ｐゴシック" charset="0"/>
              </a:rPr>
              <a:t>Provide Safe Destination</a:t>
            </a:r>
          </a:p>
        </p:txBody>
      </p:sp>
      <p:sp>
        <p:nvSpPr>
          <p:cNvPr id="19477" name="Line 38">
            <a:extLst>
              <a:ext uri="{FF2B5EF4-FFF2-40B4-BE49-F238E27FC236}">
                <a16:creationId xmlns:a16="http://schemas.microsoft.com/office/drawing/2014/main" id="{EE3C3655-EE69-5793-BC6F-B9BC18E32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333" y="4723696"/>
            <a:ext cx="0" cy="25922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8" tIns="45719" rIns="91438" bIns="45719" anchor="ctr"/>
          <a:lstStyle/>
          <a:p>
            <a:pPr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1633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9478" name="Line 39">
            <a:extLst>
              <a:ext uri="{FF2B5EF4-FFF2-40B4-BE49-F238E27FC236}">
                <a16:creationId xmlns:a16="http://schemas.microsoft.com/office/drawing/2014/main" id="{020209D3-F399-74AD-2B4E-52BE89C4F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5452" y="5129819"/>
            <a:ext cx="0" cy="227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8" tIns="45719" rIns="91438" bIns="45719"/>
          <a:lstStyle/>
          <a:p>
            <a:pPr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1633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21526" name="Group 40">
            <a:extLst>
              <a:ext uri="{FF2B5EF4-FFF2-40B4-BE49-F238E27FC236}">
                <a16:creationId xmlns:a16="http://schemas.microsoft.com/office/drawing/2014/main" id="{C4431C50-1A60-D04B-DEBE-47D4ABF250F9}"/>
              </a:ext>
            </a:extLst>
          </p:cNvPr>
          <p:cNvGrpSpPr>
            <a:grpSpLocks/>
          </p:cNvGrpSpPr>
          <p:nvPr/>
        </p:nvGrpSpPr>
        <p:grpSpPr bwMode="auto">
          <a:xfrm>
            <a:off x="6065758" y="4967082"/>
            <a:ext cx="279389" cy="182899"/>
            <a:chOff x="0" y="0"/>
            <a:chExt cx="20001" cy="20000"/>
          </a:xfrm>
        </p:grpSpPr>
        <p:sp>
          <p:nvSpPr>
            <p:cNvPr id="21528" name="Arc 41">
              <a:extLst>
                <a:ext uri="{FF2B5EF4-FFF2-40B4-BE49-F238E27FC236}">
                  <a16:creationId xmlns:a16="http://schemas.microsoft.com/office/drawing/2014/main" id="{A389778D-F1E4-0D7A-3704-3AB268B0A3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0"/>
              <a:ext cx="10035" cy="200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680 h 21600"/>
                <a:gd name="T4" fmla="*/ 0 w 21600"/>
                <a:gd name="T5" fmla="*/ 368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1529" name="Arc 42">
              <a:extLst>
                <a:ext uri="{FF2B5EF4-FFF2-40B4-BE49-F238E27FC236}">
                  <a16:creationId xmlns:a16="http://schemas.microsoft.com/office/drawing/2014/main" id="{A1A80AA3-D3F8-36E3-DD64-B560E5E37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6" y="0"/>
              <a:ext cx="10035" cy="200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680 h 21600"/>
                <a:gd name="T4" fmla="*/ 0 w 21600"/>
                <a:gd name="T5" fmla="*/ 368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9480" name="Line 43">
            <a:extLst>
              <a:ext uri="{FF2B5EF4-FFF2-40B4-BE49-F238E27FC236}">
                <a16:creationId xmlns:a16="http://schemas.microsoft.com/office/drawing/2014/main" id="{FF51A2B8-879B-D5DB-B3FE-EE4C903737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2797" y="5138460"/>
            <a:ext cx="312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8" tIns="45719" rIns="91438" bIns="45719"/>
          <a:lstStyle/>
          <a:p>
            <a:pPr defTabSz="41477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1633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0D65F939-8361-7DE5-2B32-0DDEB769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Historic Fire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EDF2096F-90DB-1BA1-72AA-754FB0C2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Hartford Hospital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537445B-8613-9BC5-6C07-63252833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Minimum Widths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E3F33555-233D-6DB8-9BC0-5E58D895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NFPA rules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IBC rules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31830676-1B77-4E60-10D8-57E9BEF1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Doors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0ED0199A-D122-843F-81BA-5256313EBC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Direction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Hardware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Locks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Delays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Forces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Labels</a:t>
            </a:r>
          </a:p>
        </p:txBody>
      </p:sp>
      <p:pic>
        <p:nvPicPr>
          <p:cNvPr id="20484" name="Picture 10" descr="C:\Users\user\AppData\Local\Microsoft\Windows\Temporary Internet Files\Content.IE5\JKKRUCZ6\IMG00073-20120207-1109[1].jpg">
            <a:extLst>
              <a:ext uri="{FF2B5EF4-FFF2-40B4-BE49-F238E27FC236}">
                <a16:creationId xmlns:a16="http://schemas.microsoft.com/office/drawing/2014/main" id="{23D5B608-8746-9CFE-A8B6-A583C442D63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2248" y="2350328"/>
            <a:ext cx="4045384" cy="3032958"/>
          </a:xfr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B4E66056-EC0E-14EC-F09A-C7AD6786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D0589-E04F-8933-B50A-75AC685FCB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Automatic-closing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Self-closing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Level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Width of leaf on either side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Egress side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Ingress side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1508" name="Picture 10" descr="C:\Users\user\AppData\Local\Microsoft\Windows\Temporary Internet Files\Content.IE5\KEDYS557\Wooden_fire_door[1].jpg">
            <a:extLst>
              <a:ext uri="{FF2B5EF4-FFF2-40B4-BE49-F238E27FC236}">
                <a16:creationId xmlns:a16="http://schemas.microsoft.com/office/drawing/2014/main" id="{10312884-262C-8593-4BC9-0A4B09508FD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7722" y="1604329"/>
            <a:ext cx="3394436" cy="4524955"/>
          </a:xfr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DD5299A7-D60B-2703-C4BF-D68C7595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Revolving Doors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A6CE986F-C958-618B-5F07-951F77306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Typically not include in means of egress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Must have regular doors adjacent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Doors must break-away in direction of travel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Rules on speeds</a:t>
            </a:r>
          </a:p>
        </p:txBody>
      </p:sp>
      <p:pic>
        <p:nvPicPr>
          <p:cNvPr id="22532" name="Picture 17" descr="C:\Users\user\AppData\Local\Microsoft\Windows\Temporary Internet Files\Content.IE5\JLT2ZVD8\8723266545_96e5bc09a1_b[1].jpg">
            <a:extLst>
              <a:ext uri="{FF2B5EF4-FFF2-40B4-BE49-F238E27FC236}">
                <a16:creationId xmlns:a16="http://schemas.microsoft.com/office/drawing/2014/main" id="{D2BDE22A-CAAF-B1E4-1F24-80C39228001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2248" y="2350328"/>
            <a:ext cx="4045384" cy="3032958"/>
          </a:xfr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2E00AB98-425A-EE46-6C09-BBD813CE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Doors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A7A35299-734D-6E6D-45CC-D4A1CD17F6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Single action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No special knowledge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No special tools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Lock side based on security</a:t>
            </a:r>
          </a:p>
        </p:txBody>
      </p:sp>
      <p:pic>
        <p:nvPicPr>
          <p:cNvPr id="23556" name="Picture 5" descr="C:\Users\user\AppData\Local\Microsoft\Windows\Temporary Internet Files\Content.IE5\JLT2ZVD8\10275292064_7d7d70cd07_b[1].jpg">
            <a:extLst>
              <a:ext uri="{FF2B5EF4-FFF2-40B4-BE49-F238E27FC236}">
                <a16:creationId xmlns:a16="http://schemas.microsoft.com/office/drawing/2014/main" id="{40D3D45D-D10C-D54A-1FAB-9BE56999A12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4923" y="1604329"/>
            <a:ext cx="3380035" cy="4524955"/>
          </a:xfr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8FEB6D87-225A-7EC4-A01A-E8C5FF7695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Other Components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AA3C806-B411-8562-F091-A37181F72F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1729" indent="-293797" eaLnBrk="1">
              <a:buSzPct val="45000"/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Identify other elements that can be part of the means of egress</a:t>
            </a:r>
          </a:p>
          <a:p>
            <a:pPr marL="391729" indent="-293797" eaLnBrk="1">
              <a:buSzPct val="45000"/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Determine when other components are appropriate to use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33D3-9AE2-299E-8C21-ED5E0D98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Historic Fire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17CC-15F6-6A85-39D2-83A5BD1FA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Cook County Administration Building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4F97-9407-2AE0-D5E2-92FED46D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AC7F-AD02-0C45-0AC4-E1C7A0BBF3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Areas of Refuge</a:t>
            </a:r>
          </a:p>
          <a:p>
            <a:pPr marL="777697" lvl="1" indent="-414772">
              <a:buFont typeface="Arial" pitchFamily="34" charset="0"/>
              <a:buChar char="•"/>
              <a:defRPr/>
            </a:pPr>
            <a:r>
              <a:rPr lang="en-US" dirty="0"/>
              <a:t>Area to wait</a:t>
            </a:r>
          </a:p>
          <a:p>
            <a:pPr marL="1140623" lvl="2" indent="-414772">
              <a:buFont typeface="Arial" pitchFamily="34" charset="0"/>
              <a:buChar char="•"/>
              <a:defRPr/>
            </a:pPr>
            <a:r>
              <a:rPr lang="en-US" dirty="0"/>
              <a:t>Separated</a:t>
            </a:r>
          </a:p>
          <a:p>
            <a:pPr marL="777697" lvl="1" indent="-414772">
              <a:buFont typeface="Arial" pitchFamily="34" charset="0"/>
              <a:buChar char="•"/>
              <a:defRPr/>
            </a:pPr>
            <a:r>
              <a:rPr lang="en-US" dirty="0"/>
              <a:t>Connected to means of egress</a:t>
            </a:r>
          </a:p>
          <a:p>
            <a:pPr marL="1140623" lvl="2" indent="-414772">
              <a:buFont typeface="Arial" pitchFamily="34" charset="0"/>
              <a:buChar char="•"/>
              <a:defRPr/>
            </a:pPr>
            <a:r>
              <a:rPr lang="en-US" dirty="0"/>
              <a:t>48 in stair</a:t>
            </a:r>
          </a:p>
          <a:p>
            <a:pPr marL="777697" lvl="1" indent="-414772">
              <a:buFont typeface="Arial" pitchFamily="34" charset="0"/>
              <a:buChar char="•"/>
              <a:defRPr/>
            </a:pPr>
            <a:r>
              <a:rPr lang="en-US" dirty="0"/>
              <a:t>2 way communication</a:t>
            </a:r>
          </a:p>
          <a:p>
            <a:pPr marL="777697" lvl="1" indent="-414772">
              <a:buFont typeface="Arial" pitchFamily="34" charset="0"/>
              <a:buChar char="•"/>
              <a:defRPr/>
            </a:pPr>
            <a:r>
              <a:rPr lang="en-US" dirty="0"/>
              <a:t>Accessible</a:t>
            </a:r>
          </a:p>
          <a:p>
            <a:pPr marL="777697" lvl="1" indent="-414772">
              <a:buFont typeface="Arial" pitchFamily="34" charset="0"/>
              <a:buChar char="•"/>
              <a:defRPr/>
            </a:pPr>
            <a:r>
              <a:rPr lang="en-US" dirty="0"/>
              <a:t>Size</a:t>
            </a:r>
          </a:p>
          <a:p>
            <a:pPr marL="1140623" lvl="2" indent="-414772">
              <a:buFont typeface="Arial" pitchFamily="34" charset="0"/>
              <a:buChar char="•"/>
              <a:defRPr/>
            </a:pPr>
            <a:r>
              <a:rPr lang="en-US" dirty="0"/>
              <a:t>A 30 in x 48 in wheelchair space per 200 occupants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2CC0C-5D3E-C2B2-6172-89C3D8C65E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Smoke Proof Enclosure</a:t>
            </a:r>
          </a:p>
          <a:p>
            <a:pPr marL="777697" lvl="1" indent="-414772">
              <a:buFont typeface="Arial" pitchFamily="34" charset="0"/>
              <a:buChar char="•"/>
              <a:defRPr/>
            </a:pPr>
            <a:r>
              <a:rPr lang="en-US" dirty="0"/>
              <a:t>Outside building</a:t>
            </a:r>
          </a:p>
          <a:p>
            <a:pPr marL="777697" lvl="1" indent="-414772">
              <a:buFont typeface="Arial" pitchFamily="34" charset="0"/>
              <a:buChar char="•"/>
              <a:defRPr/>
            </a:pPr>
            <a:r>
              <a:rPr lang="en-US" dirty="0"/>
              <a:t>Protected shaft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65908-4D9B-B01D-F1BD-D2E796F4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Others</a:t>
            </a:r>
          </a:p>
        </p:txBody>
      </p:sp>
      <p:pic>
        <p:nvPicPr>
          <p:cNvPr id="52226" name="Picture 2" descr="C:\Users\user\AppData\Local\Microsoft\Windows\Temporary Internet Files\Content.IE5\952G7G0Z\handicap-ramp-almost-done[1].jpg">
            <a:extLst>
              <a:ext uri="{FF2B5EF4-FFF2-40B4-BE49-F238E27FC236}">
                <a16:creationId xmlns:a16="http://schemas.microsoft.com/office/drawing/2014/main" id="{11DCD20E-B61D-FA87-A15F-9D979561207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980049" y="2518825"/>
            <a:ext cx="4043945" cy="269596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E64F4-4F12-A227-37C1-199F59A2F1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≥ 44 (30) in clear width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≤ 1 in 12 (8) slope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≤ 30 in (12 </a:t>
            </a:r>
            <a:r>
              <a:rPr lang="en-US" dirty="0" err="1"/>
              <a:t>ft</a:t>
            </a:r>
            <a:r>
              <a:rPr lang="en-US" dirty="0"/>
              <a:t>) rise per run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Landings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Top and bottom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Length ≥ 60 in if accessible, ≥ 48 in otherwise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Other provisions similar to stairs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365377ED-9F8D-7C44-1B00-282EF083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Codes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2BB6F5EF-A85B-003A-EFB3-F48C5309DA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Minimum requirements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Can exceed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Not a limit on what can be done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Based on consensus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Best practices</a:t>
            </a:r>
          </a:p>
        </p:txBody>
      </p:sp>
      <p:pic>
        <p:nvPicPr>
          <p:cNvPr id="22532" name="Content Placeholder 4">
            <a:extLst>
              <a:ext uri="{FF2B5EF4-FFF2-40B4-BE49-F238E27FC236}">
                <a16:creationId xmlns:a16="http://schemas.microsoft.com/office/drawing/2014/main" id="{38306B22-7367-F973-791A-94D4E4E05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9095" y="2717566"/>
            <a:ext cx="1633131" cy="2298481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DF06-CA63-3262-5F75-61BB8EB0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Others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440C056-7495-1467-43B0-42D798C06F0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478547" y="1455994"/>
            <a:ext cx="2893263" cy="3626301"/>
          </a:xfrm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3E66E-89EF-600E-3F2F-90FCCC48C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0049" y="1604329"/>
            <a:ext cx="8227583" cy="4524955"/>
          </a:xfrm>
        </p:spPr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Second means of egress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≤ 90 persons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100 % capacity independent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Training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No general public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≥ 8 persons capacity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Lobby</a:t>
            </a:r>
          </a:p>
          <a:p>
            <a:pPr marL="777697" lvl="1" indent="-414772">
              <a:buFont typeface="Arial" pitchFamily="34" charset="0"/>
              <a:buChar char="•"/>
              <a:defRPr/>
            </a:pPr>
            <a:r>
              <a:rPr lang="en-US" dirty="0"/>
              <a:t>A 30 in x 48 in wheelchair space per 50 occupants</a:t>
            </a:r>
          </a:p>
          <a:p>
            <a:pPr marL="777697" lvl="1" indent="-414772">
              <a:buFont typeface="Arial" pitchFamily="34" charset="0"/>
              <a:buChar char="•"/>
              <a:defRPr/>
            </a:pPr>
            <a:r>
              <a:rPr lang="en-US" dirty="0"/>
              <a:t>3 ft</a:t>
            </a:r>
            <a:r>
              <a:rPr lang="en-US" baseline="30000" dirty="0"/>
              <a:t>2</a:t>
            </a:r>
            <a:r>
              <a:rPr lang="en-US" dirty="0"/>
              <a:t> for ≥ 50 % occupant load</a:t>
            </a:r>
          </a:p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Separated and two-way communication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4">
            <a:extLst>
              <a:ext uri="{FF2B5EF4-FFF2-40B4-BE49-F238E27FC236}">
                <a16:creationId xmlns:a16="http://schemas.microsoft.com/office/drawing/2014/main" id="{FBC67BF1-6411-4B5E-F941-EC7FC49E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Others</a:t>
            </a:r>
          </a:p>
        </p:txBody>
      </p:sp>
      <p:sp>
        <p:nvSpPr>
          <p:cNvPr id="25603" name="Content Placeholder 5">
            <a:extLst>
              <a:ext uri="{FF2B5EF4-FFF2-40B4-BE49-F238E27FC236}">
                <a16:creationId xmlns:a16="http://schemas.microsoft.com/office/drawing/2014/main" id="{A9D2D577-8BF1-3103-5E8C-6B22795D29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charset="0"/>
              <a:buChar char="•"/>
              <a:defRPr/>
            </a:pPr>
            <a:r>
              <a:rPr lang="en-US" altLang="en-US"/>
              <a:t>Before Phase I</a:t>
            </a:r>
          </a:p>
          <a:p>
            <a:pPr marL="414772" indent="-414772">
              <a:buFont typeface="Arial" charset="0"/>
              <a:buChar char="•"/>
              <a:defRPr/>
            </a:pPr>
            <a:r>
              <a:rPr lang="en-US" altLang="en-US"/>
              <a:t>Stair replacement?</a:t>
            </a:r>
          </a:p>
          <a:p>
            <a:pPr marL="414772" indent="-414772">
              <a:buFont typeface="Arial" charset="0"/>
              <a:buChar char="•"/>
              <a:defRPr/>
            </a:pPr>
            <a:r>
              <a:rPr lang="en-US" altLang="en-US"/>
              <a:t>Shaft with stair</a:t>
            </a:r>
          </a:p>
          <a:p>
            <a:pPr marL="414772" indent="-414772">
              <a:buFont typeface="Arial" charset="0"/>
              <a:buChar char="•"/>
              <a:defRPr/>
            </a:pPr>
            <a:r>
              <a:rPr lang="en-US" altLang="en-US"/>
              <a:t>Signage</a:t>
            </a:r>
          </a:p>
          <a:p>
            <a:pPr marL="414772" indent="-414772">
              <a:buFont typeface="Arial" charset="0"/>
              <a:buChar char="•"/>
              <a:defRPr/>
            </a:pPr>
            <a:r>
              <a:rPr lang="en-US" altLang="en-US"/>
              <a:t>FFCP</a:t>
            </a:r>
          </a:p>
          <a:p>
            <a:pPr marL="777697" lvl="1" indent="-414772">
              <a:buFont typeface="Arial" charset="0"/>
              <a:buChar char="•"/>
              <a:defRPr/>
            </a:pPr>
            <a:r>
              <a:rPr lang="en-US" altLang="en-US"/>
              <a:t>2 way communication</a:t>
            </a:r>
          </a:p>
          <a:p>
            <a:pPr marL="414772" indent="-414772">
              <a:buFont typeface="Arial" charset="0"/>
              <a:buChar char="•"/>
              <a:defRPr/>
            </a:pPr>
            <a:r>
              <a:rPr lang="en-US" altLang="en-US"/>
              <a:t>Building must have</a:t>
            </a:r>
          </a:p>
          <a:p>
            <a:pPr marL="777697" lvl="1" indent="-414772">
              <a:buFont typeface="Arial" charset="0"/>
              <a:buChar char="•"/>
              <a:defRPr/>
            </a:pPr>
            <a:r>
              <a:rPr lang="en-US" altLang="en-US"/>
              <a:t>Voice alarm</a:t>
            </a:r>
          </a:p>
          <a:p>
            <a:pPr marL="777697" lvl="1" indent="-414772">
              <a:buFont typeface="Arial" charset="0"/>
              <a:buChar char="•"/>
              <a:defRPr/>
            </a:pPr>
            <a:r>
              <a:rPr lang="en-US" altLang="en-US"/>
              <a:t>Sprinklers</a:t>
            </a:r>
          </a:p>
        </p:txBody>
      </p:sp>
      <p:pic>
        <p:nvPicPr>
          <p:cNvPr id="25604" name="Picture 6" descr="C:\Users\user\AppData\Local\Microsoft\Windows\Temporary Internet Files\Content.IE5\973ARPNS\578px-Aiga_elevator.svg[1].png">
            <a:extLst>
              <a:ext uri="{FF2B5EF4-FFF2-40B4-BE49-F238E27FC236}">
                <a16:creationId xmlns:a16="http://schemas.microsoft.com/office/drawing/2014/main" id="{49711F24-7097-67E9-FF8E-091A88A62DE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162248" y="1840514"/>
            <a:ext cx="4045384" cy="4052585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>
            <a:extLst>
              <a:ext uri="{FF2B5EF4-FFF2-40B4-BE49-F238E27FC236}">
                <a16:creationId xmlns:a16="http://schemas.microsoft.com/office/drawing/2014/main" id="{B2D70A67-4CA7-74E2-8085-736AA88C4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Others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7AEBC43-973A-654F-0EA2-9CA1E131352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l="20210" r="20210"/>
          <a:stretch>
            <a:fillRect/>
          </a:stretch>
        </p:blipFill>
        <p:spPr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AE8F89-7E59-01E7-278C-26C1B5927B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60 persons capacity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≤ 25 % of capacity except in industrial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Must be allowed by occupancy chapter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Not allowed for most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Training required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>
            <a:extLst>
              <a:ext uri="{FF2B5EF4-FFF2-40B4-BE49-F238E27FC236}">
                <a16:creationId xmlns:a16="http://schemas.microsoft.com/office/drawing/2014/main" id="{DC296CB3-8594-3F0A-C38B-031D2A756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Others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F7C732-AF22-224B-DE48-366C7CF75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0049" y="1604329"/>
            <a:ext cx="8227583" cy="4524955"/>
          </a:xfrm>
        </p:spPr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Allowed in spaces with occupant loads &lt; 4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Unoccupied roofs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Second option from storage elevators and boiler rooms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Towers and elevated platforms around machinery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Dimensions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17 in ≤ Clear width ≤ 24 in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6 </a:t>
            </a:r>
            <a:r>
              <a:rPr lang="en-US" dirty="0" err="1"/>
              <a:t>ft</a:t>
            </a:r>
            <a:r>
              <a:rPr lang="en-US" dirty="0"/>
              <a:t> 8 in headroom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50 ° ≤ Clear width ≤ 68 °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Riser height ≤ 9.5 in</a:t>
            </a:r>
          </a:p>
          <a:p>
            <a:pPr marL="777697" lvl="1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Tread depth ≥ 9.5 in</a:t>
            </a:r>
          </a:p>
          <a:p>
            <a:pPr marL="1140623" lvl="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≥ 5.67 in not overlapped</a:t>
            </a:r>
          </a:p>
          <a:p>
            <a:pPr marL="1140623" lvl="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Lateral separation ≤ 2 in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50B1BFD-4E4E-DBE1-9838-864879F252A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842369" y="3054562"/>
            <a:ext cx="1396947" cy="3786157"/>
          </a:xfrm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">
            <a:extLst>
              <a:ext uri="{FF2B5EF4-FFF2-40B4-BE49-F238E27FC236}">
                <a16:creationId xmlns:a16="http://schemas.microsoft.com/office/drawing/2014/main" id="{989573B8-58C9-7DFA-5414-7CCABD3B3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Others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C737352-CC8E-C43F-402F-8118E8B68C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t="12717" b="12717"/>
          <a:stretch>
            <a:fillRect/>
          </a:stretch>
        </p:blipFill>
        <p:spPr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user\AppData\Local\Microsoft\Windows\Temporary Internet Files\Content.IE5\BMEF2STI\245px-Copenhagen_Metro_escalators[1].jpg">
            <a:extLst>
              <a:ext uri="{FF2B5EF4-FFF2-40B4-BE49-F238E27FC236}">
                <a16:creationId xmlns:a16="http://schemas.microsoft.com/office/drawing/2014/main" id="{92B2307D-2BFD-53B6-F8D5-CB6C3ABB4D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6772872" y="2950871"/>
            <a:ext cx="2822696" cy="1831872"/>
          </a:xfr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EEB453-034C-6876-699C-9F6972E0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Ladders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63C9A2-EA9D-5867-8AB4-6AADB3E8A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Access to unoccupied spaces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Second means of egress from storage elevators or boiler rooms with occupant loads   &lt; 4 persons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Towers and elevated platforms around machinery with occupant loads &lt; 4 persons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&gt; 75°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dirty="0"/>
              <a:t>Lowest rung ≤ 12 in of surface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F1FBA7-2E0A-1997-7F85-28A9F2BA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Supplementary Escape Devices</a:t>
            </a:r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05EFD4A4-52FA-24A8-DBA3-363AC256C4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1081" y="2346007"/>
            <a:ext cx="2285520" cy="30415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5FF72634-8C7A-483F-83A1-5AECE17F9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Stairs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20025CEA-EF0E-14AE-9F5C-875DDB0B91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Calculate the minimum size of stairs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Identify the features of stairs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95671169-325B-665D-599F-A91232D84B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Historic Fire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9BF23279-7485-7013-A0BE-FA7244C588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Grenfell Tower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581195E0-52D6-0D92-2F96-1D8503551E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Stairs are Simple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B10D4D37-BA72-856B-CA3A-0C98221F2C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hlinkClick r:id="rId2"/>
              </a:rPr>
              <a:t>https://themindcircle.com/30-epic-stair-design-fails/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BE699EAE-F59C-083E-6076-07F96779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Egress Elements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8CA8EBC1-8997-8943-72FE-D04D9F03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Exit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Meaning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Examples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>
            <a:extLst>
              <a:ext uri="{FF2B5EF4-FFF2-40B4-BE49-F238E27FC236}">
                <a16:creationId xmlns:a16="http://schemas.microsoft.com/office/drawing/2014/main" id="{4997D5B4-8B01-CC80-7C18-FDB4D541C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Stair Widths</a:t>
            </a:r>
          </a:p>
        </p:txBody>
      </p:sp>
      <p:sp>
        <p:nvSpPr>
          <p:cNvPr id="20483" name="Content Placeholder 4">
            <a:extLst>
              <a:ext uri="{FF2B5EF4-FFF2-40B4-BE49-F238E27FC236}">
                <a16:creationId xmlns:a16="http://schemas.microsoft.com/office/drawing/2014/main" id="{FD8BD191-0C26-D1B1-B1B4-618D1174C12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Exit lanes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Not used by NFPA101 or IBC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Width calculations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NFPA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IBC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3090C1EE-7A80-6357-EF93-1695C31D77B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2848" y="2868782"/>
            <a:ext cx="1762745" cy="1996050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1EE05-D592-52B7-92FB-391B1D67A7D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17492" y="4465909"/>
            <a:ext cx="4627895" cy="1036681"/>
          </a:xfrm>
          <a:prstGeom prst="rect">
            <a:avLst/>
          </a:prstGeom>
          <a:blipFill rotWithShape="1">
            <a:blip r:embed="rId3"/>
            <a:stretch>
              <a:fillRect r="-4421" b="-535"/>
            </a:stretch>
          </a:blipFill>
        </p:spPr>
        <p:txBody>
          <a:bodyPr/>
          <a:lstStyle/>
          <a:p>
            <a:pPr>
              <a:defRPr/>
            </a:pPr>
            <a:r>
              <a:rPr lang="en-US" sz="1633">
                <a:noFill/>
                <a:latin typeface="Arial" charset="0"/>
                <a:ea typeface="ＭＳ Ｐゴシック" pitchFamily="34" charset="-128"/>
              </a:rPr>
              <a:t> 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F5A17679-447F-CDAC-9A1D-1C02AABE8B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Stairs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61D04A78-DA80-CEA8-FD24-FF0773AEC28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Size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Usage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Slip resistant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Marked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Changes in size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3/16 in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3/8 in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endParaRPr lang="en-US" altLang="en-US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3B347CED-8EFE-959D-411A-9BA91026F85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2248" y="2945110"/>
            <a:ext cx="4045384" cy="18433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A3A87628-751F-C89C-FE9D-3BCF94783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Stair Terminology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11606D0A-1FE2-B7D8-387A-083E230F2A6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Flight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Landing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Dog-leg</a:t>
            </a:r>
          </a:p>
          <a:p>
            <a:pPr marL="754654" lvl="1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Sinistral</a:t>
            </a:r>
          </a:p>
          <a:p>
            <a:pPr marL="754654" lvl="1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Dextral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Straight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Curved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Spiral</a:t>
            </a:r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D620DCE5-9F94-EF08-4994-EE47129E2A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2691" y="2384891"/>
            <a:ext cx="3224499" cy="29638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3F74F8A0-2BEB-1C28-27D9-829EC8992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Curved and Spiral Stairs</a:t>
            </a:r>
          </a:p>
        </p:txBody>
      </p:sp>
      <p:pic>
        <p:nvPicPr>
          <p:cNvPr id="24579" name="Picture 6" descr="C:\Users\user\AppData\Local\Microsoft\Windows\Temporary Internet Files\Content.IE5\JLT2ZVD8\8009693150_a525c0f305_z[1].jpg">
            <a:extLst>
              <a:ext uri="{FF2B5EF4-FFF2-40B4-BE49-F238E27FC236}">
                <a16:creationId xmlns:a16="http://schemas.microsoft.com/office/drawing/2014/main" id="{A7DA6DED-03DA-CE72-E8E6-E788F5C239E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56652" y="3237461"/>
            <a:ext cx="1690738" cy="1258692"/>
          </a:xfrm>
          <a:noFill/>
        </p:spPr>
      </p:pic>
      <p:pic>
        <p:nvPicPr>
          <p:cNvPr id="24580" name="Picture 7" descr="C:\Users\user\AppData\Local\Microsoft\Windows\Temporary Internet Files\Content.IE5\BMEF2STI\Spiral_staircase_in_Haldon_Belvedere[1].jpg">
            <a:extLst>
              <a:ext uri="{FF2B5EF4-FFF2-40B4-BE49-F238E27FC236}">
                <a16:creationId xmlns:a16="http://schemas.microsoft.com/office/drawing/2014/main" id="{C3CCF05D-DDEB-75D5-9740-C65D0F4D0AF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2248" y="2481381"/>
            <a:ext cx="4045384" cy="2770851"/>
          </a:xfr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ABBCE5E7-9C16-C6D8-C36E-943C9AF07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Handrails and Guards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9206-7B30-E3E0-5FA6-EC4EA89F5D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Shape</a:t>
            </a:r>
          </a:p>
          <a:p>
            <a:pPr marL="414772" indent="-414772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Location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5604" name="Picture 13" descr="C:\Users\user\AppData\Local\Microsoft\Windows\Temporary Internet Files\Content.IE5\952G7G0Z\pexels-photo-144633[1].jpg">
            <a:extLst>
              <a:ext uri="{FF2B5EF4-FFF2-40B4-BE49-F238E27FC236}">
                <a16:creationId xmlns:a16="http://schemas.microsoft.com/office/drawing/2014/main" id="{05C821DD-90EA-884E-8A0E-AE0008B88EA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2248" y="2729087"/>
            <a:ext cx="4045384" cy="2275439"/>
          </a:xfr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4">
            <a:extLst>
              <a:ext uri="{FF2B5EF4-FFF2-40B4-BE49-F238E27FC236}">
                <a16:creationId xmlns:a16="http://schemas.microsoft.com/office/drawing/2014/main" id="{98962DBE-4A80-4E8A-396F-6A46DD766C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Outside Stairs</a:t>
            </a:r>
          </a:p>
        </p:txBody>
      </p:sp>
      <p:sp>
        <p:nvSpPr>
          <p:cNvPr id="26627" name="Content Placeholder 5">
            <a:extLst>
              <a:ext uri="{FF2B5EF4-FFF2-40B4-BE49-F238E27FC236}">
                <a16:creationId xmlns:a16="http://schemas.microsoft.com/office/drawing/2014/main" id="{8DB6ECBA-15C2-2922-C562-E3932A32EF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Account for fear of heights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≥ 36 ft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Opaque ≥ 48 in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Separated from interior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Minimize water accumulation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≥ 50 % open on one side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A66404FA-87E9-B4C1-0A85-4F7A9EF68D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Occupant Loads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9955C9DD-8CB6-D931-08E6-848826DA4B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1729" indent="-293797" eaLnBrk="1">
              <a:buSzPct val="45000"/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Select the appropriate number of people per exit</a:t>
            </a:r>
          </a:p>
          <a:p>
            <a:pPr marL="391729" indent="-293797" eaLnBrk="1">
              <a:buSzPct val="45000"/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Determine the capacity of areas with merging flows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123F-ACBB-E5A8-C241-4E9AD89A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Historic Fire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9BE51-F542-9CDB-3BEB-8FAEE76F1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itchFamily="34" charset="0"/>
              <a:buChar char="•"/>
              <a:defRPr/>
            </a:pPr>
            <a:r>
              <a:rPr lang="en-US"/>
              <a:t>Dusseldorf Airport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BC3E-B187-EA66-5AEB-0A64F0FE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Assigning Exits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BF57D9-B166-3358-943A-FD81AFAB4A4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459619" y="1718101"/>
            <a:ext cx="7268444" cy="4297411"/>
          </a:xfr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09FC-2F47-EC2E-270E-0A7DBC3D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Simultaneous Occupancy</a:t>
            </a:r>
          </a:p>
        </p:txBody>
      </p:sp>
      <p:pic>
        <p:nvPicPr>
          <p:cNvPr id="6" name="Picture 3" descr="C:\Users\user\AppData\Local\Microsoft\Windows\Temporary Internet Files\Content.IE5\973ARPNS\771px-Union_high_floor_plan[1].jpg">
            <a:extLst>
              <a:ext uri="{FF2B5EF4-FFF2-40B4-BE49-F238E27FC236}">
                <a16:creationId xmlns:a16="http://schemas.microsoft.com/office/drawing/2014/main" id="{D2B42841-6EA7-E34A-B3AE-FC19FA7439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b="42068"/>
          <a:stretch/>
        </p:blipFill>
        <p:spPr>
          <a:xfrm>
            <a:off x="3153772" y="1604329"/>
            <a:ext cx="5880138" cy="4524955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C12C3FCC-65E0-1C14-9A72-DD1AFE22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Egress Elements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01E62F4A-D729-F3BB-7244-759550984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Exit Access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The portion of a means of egress that leads to an exit.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Exit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The portion of a means of egress that is separated from all other spaces of the building or structure by construction, location, or equipment as required to provide a protected way of travel to the exit discharge.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Exit Discharge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The portion of a means of egress between the termination of an exit and a public way.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96433-687E-16C2-6646-027D6717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Evacuation Elevators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6D831-FC70-6269-C812-EC867108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25 % population + 2 % wheelchairs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973F-1908-F09F-0D0C-010F0BFB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Merging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9B5B-EF48-273D-2563-C6070A328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Corridors</a:t>
            </a:r>
          </a:p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Stairs</a:t>
            </a:r>
          </a:p>
        </p:txBody>
      </p:sp>
      <p:pic>
        <p:nvPicPr>
          <p:cNvPr id="23556" name="Picture 2">
            <a:extLst>
              <a:ext uri="{FF2B5EF4-FFF2-40B4-BE49-F238E27FC236}">
                <a16:creationId xmlns:a16="http://schemas.microsoft.com/office/drawing/2014/main" id="{034F85D5-04CC-534C-AECA-70AA15093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8"/>
          <a:stretch>
            <a:fillRect/>
          </a:stretch>
        </p:blipFill>
        <p:spPr bwMode="auto">
          <a:xfrm>
            <a:off x="8031564" y="1977329"/>
            <a:ext cx="1313418" cy="221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27">
            <a:extLst>
              <a:ext uri="{FF2B5EF4-FFF2-40B4-BE49-F238E27FC236}">
                <a16:creationId xmlns:a16="http://schemas.microsoft.com/office/drawing/2014/main" id="{E1949DDB-B256-95E2-4D40-12EA3BF3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4" b="16920"/>
          <a:stretch>
            <a:fillRect/>
          </a:stretch>
        </p:blipFill>
        <p:spPr bwMode="auto">
          <a:xfrm>
            <a:off x="2224875" y="4853310"/>
            <a:ext cx="6093279" cy="166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558" name="Straight Connector 8">
            <a:extLst>
              <a:ext uri="{FF2B5EF4-FFF2-40B4-BE49-F238E27FC236}">
                <a16:creationId xmlns:a16="http://schemas.microsoft.com/office/drawing/2014/main" id="{BE8664AA-D1C5-143E-8A22-79C87910CE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40292" y="3429001"/>
            <a:ext cx="297247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8A84-B6A2-F42C-0F4C-44D3364F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Balconies and Mezzanines</a:t>
            </a:r>
          </a:p>
        </p:txBody>
      </p:sp>
      <p:pic>
        <p:nvPicPr>
          <p:cNvPr id="50178" name="Picture 2" descr="C:\Users\user\AppData\Local\Microsoft\Windows\Temporary Internet Files\Content.IE5\JLT2ZVD8\Maastricht,_Centre_Céramique,_zicht_op_entreehal,_souterrain_en_mezzanino_vanaf_cafetaria1[1].JPG">
            <a:extLst>
              <a:ext uri="{FF2B5EF4-FFF2-40B4-BE49-F238E27FC236}">
                <a16:creationId xmlns:a16="http://schemas.microsoft.com/office/drawing/2014/main" id="{3D334C86-58AA-0DD6-DBC2-BFB8ABE328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903" y="1977329"/>
            <a:ext cx="5809570" cy="3872566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9BE22233-BAD4-4FAA-C047-1527B8D558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Occupant Loads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A8D3F5B-EB61-DC88-1CC7-B9EC01D181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1729" indent="-293797" eaLnBrk="1">
              <a:buSzPct val="45000"/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Select the appropriate choice between gross and net area</a:t>
            </a:r>
          </a:p>
          <a:p>
            <a:pPr marL="391729" indent="-293797" eaLnBrk="1">
              <a:buSzPct val="45000"/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US" dirty="0">
                <a:ea typeface="ＭＳ Ｐゴシック" charset="0"/>
              </a:rPr>
              <a:t>Calculate the occupant load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B0A0-0CBE-5A90-E3C0-181648FC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Historic Fire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905A-426A-E147-3CD9-6ED32A628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Ghost Ship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D9E4-804E-7D69-CD19-AE7B05A0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Occupant Load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14FD5-57C9-0802-0722-6E90274D5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Gross</a:t>
            </a:r>
          </a:p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Net</a:t>
            </a:r>
          </a:p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Mixed use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861D-0830-A366-1131-385FCA5B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Occupant Load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3604F-D009-79D8-EB6B-E8D2ED55B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Minimum design value</a:t>
            </a:r>
          </a:p>
          <a:p>
            <a:pPr marL="777697" lvl="1" indent="-414772">
              <a:buFont typeface="Arial" pitchFamily="34" charset="0"/>
              <a:buChar char="•"/>
              <a:defRPr/>
            </a:pPr>
            <a:r>
              <a:rPr lang="en-US" dirty="0"/>
              <a:t>Are more people acceptable?</a:t>
            </a:r>
          </a:p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Origin of load factors</a:t>
            </a:r>
          </a:p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Meaning of words</a:t>
            </a:r>
          </a:p>
          <a:p>
            <a:pPr marL="777697" lvl="1" indent="-414772">
              <a:buFont typeface="Arial" pitchFamily="34" charset="0"/>
              <a:buChar char="•"/>
              <a:defRPr/>
            </a:pPr>
            <a:r>
              <a:rPr lang="en-US"/>
              <a:t>Based on use</a:t>
            </a:r>
            <a:endParaRPr lang="en-US" dirty="0"/>
          </a:p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Rounding rules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82FE-3495-8E1C-23C9-0906DC53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Seating Arrangements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F180-CB90-9418-77D5-5E0B419CC7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Concentrated</a:t>
            </a:r>
          </a:p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Less concentrated</a:t>
            </a:r>
          </a:p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Fixed</a:t>
            </a:r>
          </a:p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Bench</a:t>
            </a:r>
          </a:p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Waiting spaces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316A2-CE13-7D4B-4A20-E16F9FE3FE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defRPr/>
            </a:pPr>
            <a:endParaRPr lang="en-US"/>
          </a:p>
        </p:txBody>
      </p:sp>
      <p:pic>
        <p:nvPicPr>
          <p:cNvPr id="19461" name="Picture 4" descr="C:\Users\user\AppData\Local\Microsoft\Windows\Temporary Internet Files\Content.IE5\BMEF2STI\Barcelona-Restaurant-Flo[1].jpg">
            <a:extLst>
              <a:ext uri="{FF2B5EF4-FFF2-40B4-BE49-F238E27FC236}">
                <a16:creationId xmlns:a16="http://schemas.microsoft.com/office/drawing/2014/main" id="{4426D4AA-B3C6-87CC-991F-87434D4A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784" y="1974449"/>
            <a:ext cx="2288400" cy="152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5" descr="C:\Users\user\AppData\Local\Microsoft\Windows\Temporary Internet Files\Content.IE5\973ARPNS\220px-Foldingchairs[1].jpg">
            <a:extLst>
              <a:ext uri="{FF2B5EF4-FFF2-40B4-BE49-F238E27FC236}">
                <a16:creationId xmlns:a16="http://schemas.microsoft.com/office/drawing/2014/main" id="{319130E1-FE5C-D23D-1346-8598FFC8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56" y="1879398"/>
            <a:ext cx="2004690" cy="150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12" descr="C:\Users\user\AppData\Local\Microsoft\Windows\Temporary Internet Files\Content.IE5\KEDYS557\7276403442_aa258c9bdf_z[1].jpg">
            <a:extLst>
              <a:ext uri="{FF2B5EF4-FFF2-40B4-BE49-F238E27FC236}">
                <a16:creationId xmlns:a16="http://schemas.microsoft.com/office/drawing/2014/main" id="{30962751-F003-6CFA-2D65-5E4FFC01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278" y="3498128"/>
            <a:ext cx="2719005" cy="203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3" descr="C:\Users\user\AppData\Local\Microsoft\Windows\Temporary Internet Files\Content.IE5\KEDYS557\3826773005_9808528a2f_z[1].jpg">
            <a:extLst>
              <a:ext uri="{FF2B5EF4-FFF2-40B4-BE49-F238E27FC236}">
                <a16:creationId xmlns:a16="http://schemas.microsoft.com/office/drawing/2014/main" id="{DD764FAE-901E-72BA-4670-FF89449C2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449" y="3290747"/>
            <a:ext cx="2436736" cy="182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30" descr="C:\Users\user\AppData\Local\Microsoft\Windows\Temporary Internet Files\Content.IE5\BMEF2STI\pexels-photo-109915[1].jpg">
            <a:extLst>
              <a:ext uri="{FF2B5EF4-FFF2-40B4-BE49-F238E27FC236}">
                <a16:creationId xmlns:a16="http://schemas.microsoft.com/office/drawing/2014/main" id="{BF7C7EBC-BF35-E9EA-DDE1-FDBAF5C7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56" y="4949801"/>
            <a:ext cx="3214417" cy="180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04E095-1C83-E1DF-0860-C1479EDD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Malls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6FFD4-BF4D-0C8C-0A2B-9CEFB1DDC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itchFamily="34" charset="0"/>
              <a:buChar char="•"/>
              <a:defRPr/>
            </a:pPr>
            <a:r>
              <a:rPr lang="en-US" dirty="0"/>
              <a:t>Load factor varies with size of mall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ECE1FABC-6798-FB5E-9641-A02C5567C6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Exits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802354F2-D0AA-E70C-C257-B1222ADAB6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Determine the remoteness of exits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Calculate the capacity of exits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C1EBCD03-D3C3-0367-7212-B70B90AB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Egress Elements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EE52F566-554B-D6FA-D052-9D30D8D95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Public Way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A street, alley, or other similar parcel of land essentially open to the outside air deeded, dedicated, or otherwise permanently appropriated to the public for public use and having a clear width and height of not less than 10 ft.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The code intends a situation where occupants egressing from a building ultimately reach a point where they can move away from the building unimpeded and no longer need the protection of the Code.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4F91F67D-82B8-39D2-0207-9B903A0D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Historic Fire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25EACD25-96C0-961E-5F3A-84FD5AE53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Katie Jane Memorial Home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2848ECD0-9D8E-4EDD-FE4F-2123C853E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Remote</a:t>
            </a: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326C28D5-B02F-D934-9987-5828A9A72A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49468" y="1604329"/>
            <a:ext cx="3670945" cy="45249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Content Placeholder 1">
            <a:extLst>
              <a:ext uri="{FF2B5EF4-FFF2-40B4-BE49-F238E27FC236}">
                <a16:creationId xmlns:a16="http://schemas.microsoft.com/office/drawing/2014/main" id="{52DD1F49-6F6E-F7CC-57CA-DC31F1FE6B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Rules for two exits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Additional exits as far apart as is practical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Sprinkler trade-off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No familiarity requirements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4">
            <a:extLst>
              <a:ext uri="{FF2B5EF4-FFF2-40B4-BE49-F238E27FC236}">
                <a16:creationId xmlns:a16="http://schemas.microsoft.com/office/drawing/2014/main" id="{4869654B-354C-B4D9-81B1-C0CE5247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Requirements</a:t>
            </a:r>
          </a:p>
        </p:txBody>
      </p:sp>
      <p:sp>
        <p:nvSpPr>
          <p:cNvPr id="21507" name="Content Placeholder 5">
            <a:extLst>
              <a:ext uri="{FF2B5EF4-FFF2-40B4-BE49-F238E27FC236}">
                <a16:creationId xmlns:a16="http://schemas.microsoft.com/office/drawing/2014/main" id="{39FCA99E-D657-3CA5-EE05-6F0A71021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Openings from normally occupied spaces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Rating depends on building height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1 hr for 3 stories or less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2 hr for 4 stories or more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ADEB085-0F98-5D86-20CB-69346457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Discharge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DDBB3201-72C8-8934-EF36-8B19BD9B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Remote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All outside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50 % in some instances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Barrier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77A51A7F-387E-7482-B651-A4A8292B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Capacity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46FF05EE-92A1-43E9-7315-3B8D4670A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Typically for existing buildings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Change of use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Reconstruction on floor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Look for limiting component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zh-CN"/>
              <a:t>More to consider than just the first component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zh-CN"/>
              <a:t>Rounding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7E5BC5B7-2FD7-91DB-D742-D4FC0F7255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0" tIns="35206" rIns="0" bIns="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Distances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A1A0FEA2-B489-FAD1-A9CD-5C6805DFA4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Determine where distance calculations are required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Calculate distances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US" altLang="en-US"/>
              <a:t>Explain the limits on dead end corridors and common path of travel</a:t>
            </a:r>
          </a:p>
          <a:p>
            <a:pPr marL="391729" indent="-293797" eaLnBrk="1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B20A1396-6DDF-1313-3E31-38A3D7DA5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Historic Fire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E915F6C8-4FBE-93F5-F198-8B4FCCC0EF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Iroquois Theater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4">
            <a:extLst>
              <a:ext uri="{FF2B5EF4-FFF2-40B4-BE49-F238E27FC236}">
                <a16:creationId xmlns:a16="http://schemas.microsoft.com/office/drawing/2014/main" id="{A42A19B2-B8FE-F0BD-9361-D98E94B56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Travel Distance</a:t>
            </a:r>
          </a:p>
        </p:txBody>
      </p:sp>
      <p:sp>
        <p:nvSpPr>
          <p:cNvPr id="19459" name="Content Placeholder 5">
            <a:extLst>
              <a:ext uri="{FF2B5EF4-FFF2-40B4-BE49-F238E27FC236}">
                <a16:creationId xmlns:a16="http://schemas.microsoft.com/office/drawing/2014/main" id="{CF6F07D9-D55C-969C-1C55-4D83C607E1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When to measure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Two paths</a:t>
            </a:r>
          </a:p>
        </p:txBody>
      </p:sp>
      <p:grpSp>
        <p:nvGrpSpPr>
          <p:cNvPr id="19460" name="Group 2">
            <a:extLst>
              <a:ext uri="{FF2B5EF4-FFF2-40B4-BE49-F238E27FC236}">
                <a16:creationId xmlns:a16="http://schemas.microsoft.com/office/drawing/2014/main" id="{DA5CFE16-6BAF-8823-21A4-AB0CC4BDB7FB}"/>
              </a:ext>
            </a:extLst>
          </p:cNvPr>
          <p:cNvGrpSpPr>
            <a:grpSpLocks/>
          </p:cNvGrpSpPr>
          <p:nvPr/>
        </p:nvGrpSpPr>
        <p:grpSpPr bwMode="auto">
          <a:xfrm>
            <a:off x="3981859" y="2878864"/>
            <a:ext cx="6822672" cy="3827922"/>
            <a:chOff x="0" y="967"/>
            <a:chExt cx="5975" cy="3072"/>
          </a:xfrm>
        </p:grpSpPr>
        <p:pic>
          <p:nvPicPr>
            <p:cNvPr id="19461" name="Picture 3" descr="C:\My Documents\new-1.jpg">
              <a:extLst>
                <a:ext uri="{FF2B5EF4-FFF2-40B4-BE49-F238E27FC236}">
                  <a16:creationId xmlns:a16="http://schemas.microsoft.com/office/drawing/2014/main" id="{01924ABB-3CD0-E2B6-0E49-EF4BCD75B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92" b="14381"/>
            <a:stretch>
              <a:fillRect/>
            </a:stretch>
          </p:blipFill>
          <p:spPr bwMode="auto">
            <a:xfrm>
              <a:off x="0" y="967"/>
              <a:ext cx="5760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2" name="Line 4">
              <a:extLst>
                <a:ext uri="{FF2B5EF4-FFF2-40B4-BE49-F238E27FC236}">
                  <a16:creationId xmlns:a16="http://schemas.microsoft.com/office/drawing/2014/main" id="{1BD2E1FE-5D9C-2FC7-EBBD-0151733F3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878"/>
              <a:ext cx="48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63" name="Line 5">
              <a:extLst>
                <a:ext uri="{FF2B5EF4-FFF2-40B4-BE49-F238E27FC236}">
                  <a16:creationId xmlns:a16="http://schemas.microsoft.com/office/drawing/2014/main" id="{8A4E1ADC-3C11-903A-8EF1-F04C24BA3F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2469"/>
              <a:ext cx="0" cy="341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64" name="Line 6">
              <a:extLst>
                <a:ext uri="{FF2B5EF4-FFF2-40B4-BE49-F238E27FC236}">
                  <a16:creationId xmlns:a16="http://schemas.microsoft.com/office/drawing/2014/main" id="{9FAC93E0-ABEA-F9B5-5B36-D7FB794988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2016"/>
              <a:ext cx="480" cy="0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65" name="Line 7">
              <a:extLst>
                <a:ext uri="{FF2B5EF4-FFF2-40B4-BE49-F238E27FC236}">
                  <a16:creationId xmlns:a16="http://schemas.microsoft.com/office/drawing/2014/main" id="{DCF593B8-D5AE-8503-CA5E-1C46057924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810"/>
              <a:ext cx="0" cy="205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66" name="Line 8">
              <a:extLst>
                <a:ext uri="{FF2B5EF4-FFF2-40B4-BE49-F238E27FC236}">
                  <a16:creationId xmlns:a16="http://schemas.microsoft.com/office/drawing/2014/main" id="{3DCAB1C9-9846-9769-97D4-0A2722DBB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2196"/>
              <a:ext cx="0" cy="136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67" name="Line 9">
              <a:extLst>
                <a:ext uri="{FF2B5EF4-FFF2-40B4-BE49-F238E27FC236}">
                  <a16:creationId xmlns:a16="http://schemas.microsoft.com/office/drawing/2014/main" id="{BFC4B8DE-D30E-F4BA-8769-FCF85082D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01"/>
              <a:ext cx="0" cy="14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68" name="Line 10">
              <a:extLst>
                <a:ext uri="{FF2B5EF4-FFF2-40B4-BE49-F238E27FC236}">
                  <a16:creationId xmlns:a16="http://schemas.microsoft.com/office/drawing/2014/main" id="{E39B70F2-C4D3-57AF-720B-8658253F9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878"/>
              <a:ext cx="0" cy="13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69" name="Line 11">
              <a:extLst>
                <a:ext uri="{FF2B5EF4-FFF2-40B4-BE49-F238E27FC236}">
                  <a16:creationId xmlns:a16="http://schemas.microsoft.com/office/drawing/2014/main" id="{F81766D7-FDA3-11BC-6A03-BFDDEF613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" y="1854"/>
              <a:ext cx="0" cy="27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70" name="Line 12">
              <a:extLst>
                <a:ext uri="{FF2B5EF4-FFF2-40B4-BE49-F238E27FC236}">
                  <a16:creationId xmlns:a16="http://schemas.microsoft.com/office/drawing/2014/main" id="{AE23592D-7630-4011-D626-B150C08C5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854"/>
              <a:ext cx="0" cy="47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71" name="Line 13">
              <a:extLst>
                <a:ext uri="{FF2B5EF4-FFF2-40B4-BE49-F238E27FC236}">
                  <a16:creationId xmlns:a16="http://schemas.microsoft.com/office/drawing/2014/main" id="{C0C446C7-510A-DA61-86DC-1764C18AD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2551"/>
              <a:ext cx="0" cy="2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72" name="Line 14">
              <a:extLst>
                <a:ext uri="{FF2B5EF4-FFF2-40B4-BE49-F238E27FC236}">
                  <a16:creationId xmlns:a16="http://schemas.microsoft.com/office/drawing/2014/main" id="{9D9147B8-1ECD-8CFB-9E71-BF774C1F60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2544"/>
              <a:ext cx="0" cy="21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73" name="Line 15">
              <a:extLst>
                <a:ext uri="{FF2B5EF4-FFF2-40B4-BE49-F238E27FC236}">
                  <a16:creationId xmlns:a16="http://schemas.microsoft.com/office/drawing/2014/main" id="{DF368AA2-0EAF-FA74-DAB7-9A8B9646C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783"/>
              <a:ext cx="33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74" name="AutoShape 16">
              <a:extLst>
                <a:ext uri="{FF2B5EF4-FFF2-40B4-BE49-F238E27FC236}">
                  <a16:creationId xmlns:a16="http://schemas.microsoft.com/office/drawing/2014/main" id="{23F9EF19-8AEE-9D85-9D62-966F1C425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28"/>
              <a:ext cx="48" cy="144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633"/>
            </a:p>
          </p:txBody>
        </p:sp>
        <p:sp>
          <p:nvSpPr>
            <p:cNvPr id="19475" name="AutoShape 17">
              <a:extLst>
                <a:ext uri="{FF2B5EF4-FFF2-40B4-BE49-F238E27FC236}">
                  <a16:creationId xmlns:a16="http://schemas.microsoft.com/office/drawing/2014/main" id="{2E726908-E538-6862-16B7-BBB5B7C5D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769"/>
              <a:ext cx="96" cy="194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633"/>
            </a:p>
          </p:txBody>
        </p:sp>
        <p:sp>
          <p:nvSpPr>
            <p:cNvPr id="19476" name="AutoShape 18">
              <a:extLst>
                <a:ext uri="{FF2B5EF4-FFF2-40B4-BE49-F238E27FC236}">
                  <a16:creationId xmlns:a16="http://schemas.microsoft.com/office/drawing/2014/main" id="{FFE9E18E-DB9E-B45C-E333-A7DC6BBD0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69"/>
              <a:ext cx="144" cy="13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633"/>
            </a:p>
          </p:txBody>
        </p:sp>
        <p:sp>
          <p:nvSpPr>
            <p:cNvPr id="19477" name="AutoShape 19">
              <a:extLst>
                <a:ext uri="{FF2B5EF4-FFF2-40B4-BE49-F238E27FC236}">
                  <a16:creationId xmlns:a16="http://schemas.microsoft.com/office/drawing/2014/main" id="{A269C293-278A-8929-C47A-1ACC1B373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228"/>
              <a:ext cx="96" cy="195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633"/>
            </a:p>
          </p:txBody>
        </p:sp>
        <p:sp>
          <p:nvSpPr>
            <p:cNvPr id="19478" name="AutoShape 20">
              <a:extLst>
                <a:ext uri="{FF2B5EF4-FFF2-40B4-BE49-F238E27FC236}">
                  <a16:creationId xmlns:a16="http://schemas.microsoft.com/office/drawing/2014/main" id="{6ED94A4B-2FBA-A278-23EB-CFA746B6B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228"/>
              <a:ext cx="96" cy="195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633"/>
            </a:p>
          </p:txBody>
        </p:sp>
        <p:sp>
          <p:nvSpPr>
            <p:cNvPr id="19479" name="AutoShape 21">
              <a:extLst>
                <a:ext uri="{FF2B5EF4-FFF2-40B4-BE49-F238E27FC236}">
                  <a16:creationId xmlns:a16="http://schemas.microsoft.com/office/drawing/2014/main" id="{F83D26B3-72B5-BA4A-DF88-D414943E7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294"/>
              <a:ext cx="96" cy="12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633"/>
            </a:p>
          </p:txBody>
        </p:sp>
        <p:sp>
          <p:nvSpPr>
            <p:cNvPr id="19480" name="Line 22">
              <a:extLst>
                <a:ext uri="{FF2B5EF4-FFF2-40B4-BE49-F238E27FC236}">
                  <a16:creationId xmlns:a16="http://schemas.microsoft.com/office/drawing/2014/main" id="{14353920-E6BD-99CA-DA51-558600CDB1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2" y="1872"/>
              <a:ext cx="720" cy="4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81" name="Line 23">
              <a:extLst>
                <a:ext uri="{FF2B5EF4-FFF2-40B4-BE49-F238E27FC236}">
                  <a16:creationId xmlns:a16="http://schemas.microsoft.com/office/drawing/2014/main" id="{1FCFB121-06F3-D5B1-5F38-626EA9EFC5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1833"/>
              <a:ext cx="1152" cy="51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82" name="Line 24">
              <a:extLst>
                <a:ext uri="{FF2B5EF4-FFF2-40B4-BE49-F238E27FC236}">
                  <a16:creationId xmlns:a16="http://schemas.microsoft.com/office/drawing/2014/main" id="{463B910D-C62F-F480-D72F-720417F334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2775"/>
              <a:ext cx="864" cy="5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83" name="Line 25">
              <a:extLst>
                <a:ext uri="{FF2B5EF4-FFF2-40B4-BE49-F238E27FC236}">
                  <a16:creationId xmlns:a16="http://schemas.microsoft.com/office/drawing/2014/main" id="{59309D3A-F2E8-C687-7CA4-80296B9EBE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775"/>
              <a:ext cx="960" cy="51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84" name="Line 26">
              <a:extLst>
                <a:ext uri="{FF2B5EF4-FFF2-40B4-BE49-F238E27FC236}">
                  <a16:creationId xmlns:a16="http://schemas.microsoft.com/office/drawing/2014/main" id="{C1B151A4-BBBD-D244-9A7A-5CA6ABD994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16" y="2775"/>
              <a:ext cx="912" cy="5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85" name="Line 27">
              <a:extLst>
                <a:ext uri="{FF2B5EF4-FFF2-40B4-BE49-F238E27FC236}">
                  <a16:creationId xmlns:a16="http://schemas.microsoft.com/office/drawing/2014/main" id="{91004BB6-41F7-39DE-60DB-82A80D698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544"/>
              <a:ext cx="350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86" name="Line 28">
              <a:extLst>
                <a:ext uri="{FF2B5EF4-FFF2-40B4-BE49-F238E27FC236}">
                  <a16:creationId xmlns:a16="http://schemas.microsoft.com/office/drawing/2014/main" id="{8B6278B3-9608-6A30-B98D-74EC6476C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2064"/>
              <a:ext cx="0" cy="48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87" name="Line 29">
              <a:extLst>
                <a:ext uri="{FF2B5EF4-FFF2-40B4-BE49-F238E27FC236}">
                  <a16:creationId xmlns:a16="http://schemas.microsoft.com/office/drawing/2014/main" id="{22DA84DE-C954-09A4-3083-6324B9DD8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352"/>
              <a:ext cx="0" cy="19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88" name="Line 30">
              <a:extLst>
                <a:ext uri="{FF2B5EF4-FFF2-40B4-BE49-F238E27FC236}">
                  <a16:creationId xmlns:a16="http://schemas.microsoft.com/office/drawing/2014/main" id="{D3577E91-3EA5-1111-007D-666BE9EDA8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547"/>
              <a:ext cx="0" cy="25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89" name="Line 31">
              <a:extLst>
                <a:ext uri="{FF2B5EF4-FFF2-40B4-BE49-F238E27FC236}">
                  <a16:creationId xmlns:a16="http://schemas.microsoft.com/office/drawing/2014/main" id="{42C723E7-BD4C-62F5-2B96-5114D7C8E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547"/>
              <a:ext cx="0" cy="25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90" name="Line 32">
              <a:extLst>
                <a:ext uri="{FF2B5EF4-FFF2-40B4-BE49-F238E27FC236}">
                  <a16:creationId xmlns:a16="http://schemas.microsoft.com/office/drawing/2014/main" id="{0714B9D5-654A-E72A-36DE-4B105EF6F8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" y="2547"/>
              <a:ext cx="192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91" name="Line 33">
              <a:extLst>
                <a:ext uri="{FF2B5EF4-FFF2-40B4-BE49-F238E27FC236}">
                  <a16:creationId xmlns:a16="http://schemas.microsoft.com/office/drawing/2014/main" id="{46EE5E81-04FB-45A5-C3AB-778A7A4C30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" y="2287"/>
              <a:ext cx="192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92" name="Line 34">
              <a:extLst>
                <a:ext uri="{FF2B5EF4-FFF2-40B4-BE49-F238E27FC236}">
                  <a16:creationId xmlns:a16="http://schemas.microsoft.com/office/drawing/2014/main" id="{01F55C1F-47C5-6040-DA84-7994CBFFB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" y="1440"/>
              <a:ext cx="0" cy="1107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93" name="Line 35">
              <a:extLst>
                <a:ext uri="{FF2B5EF4-FFF2-40B4-BE49-F238E27FC236}">
                  <a16:creationId xmlns:a16="http://schemas.microsoft.com/office/drawing/2014/main" id="{06953BA5-DE2E-B8FA-8F32-6E739E958C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1440"/>
              <a:ext cx="0" cy="528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94" name="Line 36">
              <a:extLst>
                <a:ext uri="{FF2B5EF4-FFF2-40B4-BE49-F238E27FC236}">
                  <a16:creationId xmlns:a16="http://schemas.microsoft.com/office/drawing/2014/main" id="{6BE5656A-AEB5-E368-9944-767DAC8D5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878"/>
              <a:ext cx="336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95" name="Line 37">
              <a:extLst>
                <a:ext uri="{FF2B5EF4-FFF2-40B4-BE49-F238E27FC236}">
                  <a16:creationId xmlns:a16="http://schemas.microsoft.com/office/drawing/2014/main" id="{F9F4E89E-4785-FDCF-D185-EF5409087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3099"/>
              <a:ext cx="0" cy="26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96" name="Line 38">
              <a:extLst>
                <a:ext uri="{FF2B5EF4-FFF2-40B4-BE49-F238E27FC236}">
                  <a16:creationId xmlns:a16="http://schemas.microsoft.com/office/drawing/2014/main" id="{F2A0E3A9-C610-12D2-5876-FF37F8328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0" y="3359"/>
              <a:ext cx="33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97" name="Line 39">
              <a:extLst>
                <a:ext uri="{FF2B5EF4-FFF2-40B4-BE49-F238E27FC236}">
                  <a16:creationId xmlns:a16="http://schemas.microsoft.com/office/drawing/2014/main" id="{2208F346-8C7F-49F9-C46F-1266AD33B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0" y="2904"/>
              <a:ext cx="0" cy="45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98" name="Line 40">
              <a:extLst>
                <a:ext uri="{FF2B5EF4-FFF2-40B4-BE49-F238E27FC236}">
                  <a16:creationId xmlns:a16="http://schemas.microsoft.com/office/drawing/2014/main" id="{404ECD7D-2626-1A37-D7D1-B9602C44B5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287"/>
              <a:ext cx="48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499" name="Line 41">
              <a:extLst>
                <a:ext uri="{FF2B5EF4-FFF2-40B4-BE49-F238E27FC236}">
                  <a16:creationId xmlns:a16="http://schemas.microsoft.com/office/drawing/2014/main" id="{5D17B5B6-54D6-AE14-EF60-670FD6B3C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308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500" name="Line 42">
              <a:extLst>
                <a:ext uri="{FF2B5EF4-FFF2-40B4-BE49-F238E27FC236}">
                  <a16:creationId xmlns:a16="http://schemas.microsoft.com/office/drawing/2014/main" id="{2AD585A8-FE62-6593-0E07-A41AE7B9F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3683"/>
              <a:ext cx="24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501" name="Line 43">
              <a:extLst>
                <a:ext uri="{FF2B5EF4-FFF2-40B4-BE49-F238E27FC236}">
                  <a16:creationId xmlns:a16="http://schemas.microsoft.com/office/drawing/2014/main" id="{571A496B-93E2-B6D8-C9CE-D13A3A360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308"/>
              <a:ext cx="240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502" name="Text Box 44">
              <a:extLst>
                <a:ext uri="{FF2B5EF4-FFF2-40B4-BE49-F238E27FC236}">
                  <a16:creationId xmlns:a16="http://schemas.microsoft.com/office/drawing/2014/main" id="{4485F72C-2ABB-8F2A-36C5-DC9F2928BD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196"/>
              <a:ext cx="1514" cy="28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814" b="1">
                  <a:solidFill>
                    <a:srgbClr val="FF0000"/>
                  </a:solidFill>
                </a:rPr>
                <a:t>EXIT ACCESS</a:t>
              </a:r>
              <a:endParaRPr lang="en-US" altLang="en-US" sz="1633"/>
            </a:p>
          </p:txBody>
        </p:sp>
        <p:sp>
          <p:nvSpPr>
            <p:cNvPr id="19503" name="Text Box 45">
              <a:extLst>
                <a:ext uri="{FF2B5EF4-FFF2-40B4-BE49-F238E27FC236}">
                  <a16:creationId xmlns:a16="http://schemas.microsoft.com/office/drawing/2014/main" id="{DC3FC28B-F22C-9CFB-BFF0-F62440BF8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50"/>
              <a:ext cx="615" cy="28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814" b="1">
                  <a:solidFill>
                    <a:schemeClr val="accent1"/>
                  </a:solidFill>
                </a:rPr>
                <a:t>EXIT</a:t>
              </a:r>
            </a:p>
          </p:txBody>
        </p:sp>
        <p:sp>
          <p:nvSpPr>
            <p:cNvPr id="19504" name="Text Box 46">
              <a:extLst>
                <a:ext uri="{FF2B5EF4-FFF2-40B4-BE49-F238E27FC236}">
                  <a16:creationId xmlns:a16="http://schemas.microsoft.com/office/drawing/2014/main" id="{66F9E3A8-6FA4-0B9E-F180-7C814B360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196"/>
              <a:ext cx="1895" cy="282"/>
            </a:xfrm>
            <a:prstGeom prst="rect">
              <a:avLst/>
            </a:prstGeom>
            <a:noFill/>
            <a:ln w="9525">
              <a:solidFill>
                <a:srgbClr val="D6009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814" b="1">
                  <a:solidFill>
                    <a:srgbClr val="D60093"/>
                  </a:solidFill>
                </a:rPr>
                <a:t>EXIT DISCHARGE</a:t>
              </a:r>
              <a:endParaRPr lang="en-US" altLang="en-US" sz="1633"/>
            </a:p>
          </p:txBody>
        </p:sp>
        <p:sp>
          <p:nvSpPr>
            <p:cNvPr id="19505" name="Text Box 47">
              <a:extLst>
                <a:ext uri="{FF2B5EF4-FFF2-40B4-BE49-F238E27FC236}">
                  <a16:creationId xmlns:a16="http://schemas.microsoft.com/office/drawing/2014/main" id="{A56E808E-731D-6D4B-C566-4ABF0FF4B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182"/>
              <a:ext cx="76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361" b="1"/>
                <a:t>STREET</a:t>
              </a:r>
              <a:endParaRPr lang="en-US" altLang="en-US" sz="1633"/>
            </a:p>
          </p:txBody>
        </p:sp>
        <p:sp>
          <p:nvSpPr>
            <p:cNvPr id="19506" name="Text Box 48">
              <a:extLst>
                <a:ext uri="{FF2B5EF4-FFF2-40B4-BE49-F238E27FC236}">
                  <a16:creationId xmlns:a16="http://schemas.microsoft.com/office/drawing/2014/main" id="{8C5A5860-0E8E-11A0-187D-7674EE109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" y="1970"/>
              <a:ext cx="273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361" b="1"/>
                <a:t>S</a:t>
              </a:r>
            </a:p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361" b="1"/>
                <a:t>T</a:t>
              </a:r>
            </a:p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361" b="1"/>
                <a:t>R</a:t>
              </a:r>
            </a:p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361" b="1"/>
                <a:t>E</a:t>
              </a:r>
            </a:p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361" b="1"/>
                <a:t>E</a:t>
              </a:r>
            </a:p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361" b="1"/>
                <a:t>T</a:t>
              </a:r>
              <a:endParaRPr lang="en-US" altLang="en-US" sz="1633"/>
            </a:p>
          </p:txBody>
        </p:sp>
        <p:sp>
          <p:nvSpPr>
            <p:cNvPr id="19507" name="Text Box 49">
              <a:extLst>
                <a:ext uri="{FF2B5EF4-FFF2-40B4-BE49-F238E27FC236}">
                  <a16:creationId xmlns:a16="http://schemas.microsoft.com/office/drawing/2014/main" id="{02072ECF-03DE-3CCA-BE4D-EA7C32A89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3551"/>
              <a:ext cx="142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361" b="1"/>
                <a:t>GROUND FLOOR</a:t>
              </a:r>
              <a:endParaRPr lang="en-US" altLang="en-US" sz="1633"/>
            </a:p>
          </p:txBody>
        </p:sp>
        <p:sp>
          <p:nvSpPr>
            <p:cNvPr id="19508" name="Line 50">
              <a:extLst>
                <a:ext uri="{FF2B5EF4-FFF2-40B4-BE49-F238E27FC236}">
                  <a16:creationId xmlns:a16="http://schemas.microsoft.com/office/drawing/2014/main" id="{2031A3C0-AF68-678B-B845-EBAD4486DA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824"/>
              <a:ext cx="624" cy="47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  <p:sp>
          <p:nvSpPr>
            <p:cNvPr id="19509" name="Line 51">
              <a:extLst>
                <a:ext uri="{FF2B5EF4-FFF2-40B4-BE49-F238E27FC236}">
                  <a16:creationId xmlns:a16="http://schemas.microsoft.com/office/drawing/2014/main" id="{DFDE4040-0F5A-512B-9ADE-57415734F1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784"/>
              <a:ext cx="24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33"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92FCD291-1FB1-C6BF-0DA8-0AF834400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Rooms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008658E8-61C2-A8DE-3333-B5AD6DE167C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How to measure</a:t>
            </a:r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6A95B5BC-6718-0C2B-E55A-A4B4F9C3F93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7860" y="1631692"/>
            <a:ext cx="2842858" cy="1703698"/>
          </a:xfrm>
          <a:solidFill>
            <a:schemeClr val="bg1"/>
          </a:solidFill>
        </p:spPr>
      </p:pic>
      <p:pic>
        <p:nvPicPr>
          <p:cNvPr id="80" name="Picture 3">
            <a:extLst>
              <a:ext uri="{FF2B5EF4-FFF2-40B4-BE49-F238E27FC236}">
                <a16:creationId xmlns:a16="http://schemas.microsoft.com/office/drawing/2014/main" id="{DA1C3B0A-BBCD-0028-9720-A671480D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60" y="3404518"/>
            <a:ext cx="2848619" cy="17036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4">
            <a:extLst>
              <a:ext uri="{FF2B5EF4-FFF2-40B4-BE49-F238E27FC236}">
                <a16:creationId xmlns:a16="http://schemas.microsoft.com/office/drawing/2014/main" id="{54217FD1-0783-1113-C548-6C442CED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621" y="5154302"/>
            <a:ext cx="2842858" cy="17036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EFA69788-835B-1A0C-AD95-E879FFD04B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Corridors</a:t>
            </a:r>
          </a:p>
        </p:txBody>
      </p:sp>
      <p:sp>
        <p:nvSpPr>
          <p:cNvPr id="22531" name="Content Placeholder 3">
            <a:extLst>
              <a:ext uri="{FF2B5EF4-FFF2-40B4-BE49-F238E27FC236}">
                <a16:creationId xmlns:a16="http://schemas.microsoft.com/office/drawing/2014/main" id="{C95C5A43-EF93-2440-E778-78852495080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Natural path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Minimum 12 in clearance around curves/obstructions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To exit</a:t>
            </a:r>
          </a:p>
          <a:p>
            <a:pPr marL="777697" lvl="1" indent="-414772">
              <a:buFont typeface="Arial" panose="020B0604020202020204" pitchFamily="34" charset="0"/>
              <a:buChar char="•"/>
            </a:pPr>
            <a:r>
              <a:rPr lang="en-US" altLang="en-US"/>
              <a:t>Door</a:t>
            </a:r>
          </a:p>
        </p:txBody>
      </p:sp>
      <p:pic>
        <p:nvPicPr>
          <p:cNvPr id="22532" name="Content Placeholder 37">
            <a:extLst>
              <a:ext uri="{FF2B5EF4-FFF2-40B4-BE49-F238E27FC236}">
                <a16:creationId xmlns:a16="http://schemas.microsoft.com/office/drawing/2014/main" id="{CA5DD52B-59E8-AE5E-0AFA-DC9A6C37454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2591" y="2857261"/>
            <a:ext cx="3604699" cy="201909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D571E02E-1037-2AC9-CA0D-9A774B24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Egress Elements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832396E7-F214-5310-4A7A-DAFBB54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3644EB0-1ACE-971E-F521-0098F238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656722" algn="l"/>
                <a:tab pos="1313444" algn="l"/>
                <a:tab pos="197016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656722" algn="l"/>
                <a:tab pos="1313444" algn="l"/>
                <a:tab pos="197016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656722" algn="l"/>
                <a:tab pos="1313444" algn="l"/>
                <a:tab pos="197016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656722" algn="l"/>
                <a:tab pos="1313444" algn="l"/>
                <a:tab pos="197016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656722" algn="l"/>
                <a:tab pos="1313444" algn="l"/>
                <a:tab pos="197016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281245" indent="-207386" defTabSz="414772" eaLnBrk="0" fontAlgn="base" hangingPunct="0">
              <a:spcBef>
                <a:spcPct val="0"/>
              </a:spcBef>
              <a:spcAft>
                <a:spcPct val="0"/>
              </a:spcAft>
              <a:tabLst>
                <a:tab pos="656722" algn="l"/>
                <a:tab pos="1313444" algn="l"/>
                <a:tab pos="197016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696017" indent="-207386" defTabSz="414772" eaLnBrk="0" fontAlgn="base" hangingPunct="0">
              <a:spcBef>
                <a:spcPct val="0"/>
              </a:spcBef>
              <a:spcAft>
                <a:spcPct val="0"/>
              </a:spcAft>
              <a:tabLst>
                <a:tab pos="656722" algn="l"/>
                <a:tab pos="1313444" algn="l"/>
                <a:tab pos="197016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110789" indent="-207386" defTabSz="414772" eaLnBrk="0" fontAlgn="base" hangingPunct="0">
              <a:spcBef>
                <a:spcPct val="0"/>
              </a:spcBef>
              <a:spcAft>
                <a:spcPct val="0"/>
              </a:spcAft>
              <a:tabLst>
                <a:tab pos="656722" algn="l"/>
                <a:tab pos="1313444" algn="l"/>
                <a:tab pos="197016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525561" indent="-207386" defTabSz="414772" eaLnBrk="0" fontAlgn="base" hangingPunct="0">
              <a:spcBef>
                <a:spcPct val="0"/>
              </a:spcBef>
              <a:spcAft>
                <a:spcPct val="0"/>
              </a:spcAft>
              <a:tabLst>
                <a:tab pos="656722" algn="l"/>
                <a:tab pos="1313444" algn="l"/>
                <a:tab pos="197016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14772" fontAlgn="base" hangingPunct="0">
              <a:spcBef>
                <a:spcPct val="0"/>
              </a:spcBef>
              <a:spcAft>
                <a:spcPct val="0"/>
              </a:spcAft>
            </a:pPr>
            <a:fld id="{0F5B912C-60EA-449D-92D2-D810A44692D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Arial Unicode MS" pitchFamily="34" charset="-128"/>
              </a:rPr>
              <a:pPr defTabSz="414772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Arial Unicode MS" pitchFamily="34" charset="-128"/>
              </a:rPr>
              <a:t> of 193</a:t>
            </a:r>
          </a:p>
        </p:txBody>
      </p:sp>
      <p:grpSp>
        <p:nvGrpSpPr>
          <p:cNvPr id="26629" name="Group 2">
            <a:extLst>
              <a:ext uri="{FF2B5EF4-FFF2-40B4-BE49-F238E27FC236}">
                <a16:creationId xmlns:a16="http://schemas.microsoft.com/office/drawing/2014/main" id="{CAB51C9D-1A7B-0EDF-2759-F211AAE1ED18}"/>
              </a:ext>
            </a:extLst>
          </p:cNvPr>
          <p:cNvGrpSpPr>
            <a:grpSpLocks/>
          </p:cNvGrpSpPr>
          <p:nvPr/>
        </p:nvGrpSpPr>
        <p:grpSpPr bwMode="auto">
          <a:xfrm>
            <a:off x="1523521" y="1535202"/>
            <a:ext cx="9144960" cy="5322799"/>
            <a:chOff x="0" y="967"/>
            <a:chExt cx="5760" cy="3072"/>
          </a:xfrm>
        </p:grpSpPr>
        <p:pic>
          <p:nvPicPr>
            <p:cNvPr id="26630" name="Picture 3" descr="C:\My Documents\new-1.jpg">
              <a:extLst>
                <a:ext uri="{FF2B5EF4-FFF2-40B4-BE49-F238E27FC236}">
                  <a16:creationId xmlns:a16="http://schemas.microsoft.com/office/drawing/2014/main" id="{BE995951-EFD9-52E5-7774-09C800127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92" b="14381"/>
            <a:stretch>
              <a:fillRect/>
            </a:stretch>
          </p:blipFill>
          <p:spPr bwMode="auto">
            <a:xfrm>
              <a:off x="0" y="967"/>
              <a:ext cx="5760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Line 4">
              <a:extLst>
                <a:ext uri="{FF2B5EF4-FFF2-40B4-BE49-F238E27FC236}">
                  <a16:creationId xmlns:a16="http://schemas.microsoft.com/office/drawing/2014/main" id="{C1032B48-BC9C-33C3-7A0A-29021353D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878"/>
              <a:ext cx="48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32" name="Line 5">
              <a:extLst>
                <a:ext uri="{FF2B5EF4-FFF2-40B4-BE49-F238E27FC236}">
                  <a16:creationId xmlns:a16="http://schemas.microsoft.com/office/drawing/2014/main" id="{A4299BF9-B01F-7268-A6EC-0C659990F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2469"/>
              <a:ext cx="0" cy="341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33" name="Line 6">
              <a:extLst>
                <a:ext uri="{FF2B5EF4-FFF2-40B4-BE49-F238E27FC236}">
                  <a16:creationId xmlns:a16="http://schemas.microsoft.com/office/drawing/2014/main" id="{CC6FC469-CFED-A173-B90D-E1E145C1E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2016"/>
              <a:ext cx="480" cy="0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34" name="Line 7">
              <a:extLst>
                <a:ext uri="{FF2B5EF4-FFF2-40B4-BE49-F238E27FC236}">
                  <a16:creationId xmlns:a16="http://schemas.microsoft.com/office/drawing/2014/main" id="{85620CFF-9673-F875-DE21-C83EB052B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810"/>
              <a:ext cx="0" cy="205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35" name="Line 8">
              <a:extLst>
                <a:ext uri="{FF2B5EF4-FFF2-40B4-BE49-F238E27FC236}">
                  <a16:creationId xmlns:a16="http://schemas.microsoft.com/office/drawing/2014/main" id="{D7C3B39D-C3D8-B3B5-FA89-BD31569AC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2196"/>
              <a:ext cx="0" cy="136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36" name="Line 9">
              <a:extLst>
                <a:ext uri="{FF2B5EF4-FFF2-40B4-BE49-F238E27FC236}">
                  <a16:creationId xmlns:a16="http://schemas.microsoft.com/office/drawing/2014/main" id="{F4DDDA7B-9564-52C3-2AC6-9B16D85FF1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01"/>
              <a:ext cx="0" cy="14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37" name="Line 10">
              <a:extLst>
                <a:ext uri="{FF2B5EF4-FFF2-40B4-BE49-F238E27FC236}">
                  <a16:creationId xmlns:a16="http://schemas.microsoft.com/office/drawing/2014/main" id="{22F7E0F6-7158-C40D-7F7F-AE7B3C6704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878"/>
              <a:ext cx="0" cy="13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38" name="Line 11">
              <a:extLst>
                <a:ext uri="{FF2B5EF4-FFF2-40B4-BE49-F238E27FC236}">
                  <a16:creationId xmlns:a16="http://schemas.microsoft.com/office/drawing/2014/main" id="{E46E9DEA-F633-92F8-6B74-CB42D692C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" y="1854"/>
              <a:ext cx="0" cy="27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39" name="Line 12">
              <a:extLst>
                <a:ext uri="{FF2B5EF4-FFF2-40B4-BE49-F238E27FC236}">
                  <a16:creationId xmlns:a16="http://schemas.microsoft.com/office/drawing/2014/main" id="{DE0E917A-256A-4A81-ADB1-7ED6FDE13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854"/>
              <a:ext cx="0" cy="47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40" name="Line 13">
              <a:extLst>
                <a:ext uri="{FF2B5EF4-FFF2-40B4-BE49-F238E27FC236}">
                  <a16:creationId xmlns:a16="http://schemas.microsoft.com/office/drawing/2014/main" id="{F3D5BA81-B1EC-3C17-31E3-98AAAA15E1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2551"/>
              <a:ext cx="0" cy="2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41" name="Line 14">
              <a:extLst>
                <a:ext uri="{FF2B5EF4-FFF2-40B4-BE49-F238E27FC236}">
                  <a16:creationId xmlns:a16="http://schemas.microsoft.com/office/drawing/2014/main" id="{705953BA-D2CC-4959-A6E8-78569B3706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2544"/>
              <a:ext cx="0" cy="21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42" name="Line 15">
              <a:extLst>
                <a:ext uri="{FF2B5EF4-FFF2-40B4-BE49-F238E27FC236}">
                  <a16:creationId xmlns:a16="http://schemas.microsoft.com/office/drawing/2014/main" id="{4E2259A3-0B7E-C115-B710-EB6A193FD9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783"/>
              <a:ext cx="33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43" name="AutoShape 16">
              <a:extLst>
                <a:ext uri="{FF2B5EF4-FFF2-40B4-BE49-F238E27FC236}">
                  <a16:creationId xmlns:a16="http://schemas.microsoft.com/office/drawing/2014/main" id="{69521115-EE8B-22E8-E064-9CC4C7188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28"/>
              <a:ext cx="48" cy="144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44" name="AutoShape 17">
              <a:extLst>
                <a:ext uri="{FF2B5EF4-FFF2-40B4-BE49-F238E27FC236}">
                  <a16:creationId xmlns:a16="http://schemas.microsoft.com/office/drawing/2014/main" id="{5EADB8FE-2E1B-99B0-9654-0145BD1B2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769"/>
              <a:ext cx="96" cy="194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45" name="AutoShape 18">
              <a:extLst>
                <a:ext uri="{FF2B5EF4-FFF2-40B4-BE49-F238E27FC236}">
                  <a16:creationId xmlns:a16="http://schemas.microsoft.com/office/drawing/2014/main" id="{96BA8578-59A8-F9F3-D6EB-A70619ECA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69"/>
              <a:ext cx="144" cy="13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46" name="AutoShape 19">
              <a:extLst>
                <a:ext uri="{FF2B5EF4-FFF2-40B4-BE49-F238E27FC236}">
                  <a16:creationId xmlns:a16="http://schemas.microsoft.com/office/drawing/2014/main" id="{32029A89-4515-1717-79B1-6994C163F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228"/>
              <a:ext cx="96" cy="195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47" name="AutoShape 20">
              <a:extLst>
                <a:ext uri="{FF2B5EF4-FFF2-40B4-BE49-F238E27FC236}">
                  <a16:creationId xmlns:a16="http://schemas.microsoft.com/office/drawing/2014/main" id="{853A118B-FFFB-C3D9-C22C-F14595C4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228"/>
              <a:ext cx="96" cy="195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48" name="AutoShape 21">
              <a:extLst>
                <a:ext uri="{FF2B5EF4-FFF2-40B4-BE49-F238E27FC236}">
                  <a16:creationId xmlns:a16="http://schemas.microsoft.com/office/drawing/2014/main" id="{24D9A1F3-22F0-64F2-57CF-88A34ECAE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294"/>
              <a:ext cx="96" cy="12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1477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49" name="Line 22">
              <a:extLst>
                <a:ext uri="{FF2B5EF4-FFF2-40B4-BE49-F238E27FC236}">
                  <a16:creationId xmlns:a16="http://schemas.microsoft.com/office/drawing/2014/main" id="{6A41D7CB-4539-C5A2-0858-A5539695A8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2" y="1872"/>
              <a:ext cx="720" cy="4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50" name="Line 23">
              <a:extLst>
                <a:ext uri="{FF2B5EF4-FFF2-40B4-BE49-F238E27FC236}">
                  <a16:creationId xmlns:a16="http://schemas.microsoft.com/office/drawing/2014/main" id="{1486316E-9D26-13B4-1D70-3DFC0D5825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1833"/>
              <a:ext cx="1152" cy="51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51" name="Line 24">
              <a:extLst>
                <a:ext uri="{FF2B5EF4-FFF2-40B4-BE49-F238E27FC236}">
                  <a16:creationId xmlns:a16="http://schemas.microsoft.com/office/drawing/2014/main" id="{3033F3E8-ABA6-0EAC-A403-2BF2EF4CD4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2775"/>
              <a:ext cx="864" cy="5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52" name="Line 25">
              <a:extLst>
                <a:ext uri="{FF2B5EF4-FFF2-40B4-BE49-F238E27FC236}">
                  <a16:creationId xmlns:a16="http://schemas.microsoft.com/office/drawing/2014/main" id="{123AE71D-563C-369A-7AF7-61E7B0E2A8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775"/>
              <a:ext cx="960" cy="51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53" name="Line 26">
              <a:extLst>
                <a:ext uri="{FF2B5EF4-FFF2-40B4-BE49-F238E27FC236}">
                  <a16:creationId xmlns:a16="http://schemas.microsoft.com/office/drawing/2014/main" id="{F89E336A-5CC8-784B-2A52-191751CBF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16" y="2775"/>
              <a:ext cx="912" cy="5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54" name="Line 27">
              <a:extLst>
                <a:ext uri="{FF2B5EF4-FFF2-40B4-BE49-F238E27FC236}">
                  <a16:creationId xmlns:a16="http://schemas.microsoft.com/office/drawing/2014/main" id="{76D1932C-F8A1-F21B-F15B-9DA464B88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544"/>
              <a:ext cx="350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55" name="Line 28">
              <a:extLst>
                <a:ext uri="{FF2B5EF4-FFF2-40B4-BE49-F238E27FC236}">
                  <a16:creationId xmlns:a16="http://schemas.microsoft.com/office/drawing/2014/main" id="{A41A3E0C-302D-4A9A-32FC-B7C0F39D18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2064"/>
              <a:ext cx="0" cy="48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56" name="Line 29">
              <a:extLst>
                <a:ext uri="{FF2B5EF4-FFF2-40B4-BE49-F238E27FC236}">
                  <a16:creationId xmlns:a16="http://schemas.microsoft.com/office/drawing/2014/main" id="{F41C8B8C-BEB1-3821-C7CF-F9FD7E04A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352"/>
              <a:ext cx="0" cy="19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57" name="Line 30">
              <a:extLst>
                <a:ext uri="{FF2B5EF4-FFF2-40B4-BE49-F238E27FC236}">
                  <a16:creationId xmlns:a16="http://schemas.microsoft.com/office/drawing/2014/main" id="{5DF537C6-C92C-FD94-52BC-30BCE4ED3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547"/>
              <a:ext cx="0" cy="25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58" name="Line 31">
              <a:extLst>
                <a:ext uri="{FF2B5EF4-FFF2-40B4-BE49-F238E27FC236}">
                  <a16:creationId xmlns:a16="http://schemas.microsoft.com/office/drawing/2014/main" id="{338A2341-EE57-8DDF-7CE1-71589E97D3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547"/>
              <a:ext cx="0" cy="25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59" name="Line 32">
              <a:extLst>
                <a:ext uri="{FF2B5EF4-FFF2-40B4-BE49-F238E27FC236}">
                  <a16:creationId xmlns:a16="http://schemas.microsoft.com/office/drawing/2014/main" id="{7765DFF2-40DA-AF26-881C-E9847BB970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" y="2547"/>
              <a:ext cx="192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60" name="Line 33">
              <a:extLst>
                <a:ext uri="{FF2B5EF4-FFF2-40B4-BE49-F238E27FC236}">
                  <a16:creationId xmlns:a16="http://schemas.microsoft.com/office/drawing/2014/main" id="{56CBFFB9-720C-307F-7F95-69825690D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" y="2287"/>
              <a:ext cx="192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61" name="Line 34">
              <a:extLst>
                <a:ext uri="{FF2B5EF4-FFF2-40B4-BE49-F238E27FC236}">
                  <a16:creationId xmlns:a16="http://schemas.microsoft.com/office/drawing/2014/main" id="{EA6F2991-370B-B051-98D5-C4D97E6EB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" y="1440"/>
              <a:ext cx="0" cy="1107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62" name="Line 35">
              <a:extLst>
                <a:ext uri="{FF2B5EF4-FFF2-40B4-BE49-F238E27FC236}">
                  <a16:creationId xmlns:a16="http://schemas.microsoft.com/office/drawing/2014/main" id="{728DC6CE-7B2A-62DA-06EC-098E17C6C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1440"/>
              <a:ext cx="0" cy="528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63" name="Line 36">
              <a:extLst>
                <a:ext uri="{FF2B5EF4-FFF2-40B4-BE49-F238E27FC236}">
                  <a16:creationId xmlns:a16="http://schemas.microsoft.com/office/drawing/2014/main" id="{C049BBFE-8A05-E14C-1D07-FAE0AB51D7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878"/>
              <a:ext cx="336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64" name="Line 37">
              <a:extLst>
                <a:ext uri="{FF2B5EF4-FFF2-40B4-BE49-F238E27FC236}">
                  <a16:creationId xmlns:a16="http://schemas.microsoft.com/office/drawing/2014/main" id="{9D1B205A-96E3-4544-668E-E8C8EA6204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3099"/>
              <a:ext cx="0" cy="26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65" name="Line 38">
              <a:extLst>
                <a:ext uri="{FF2B5EF4-FFF2-40B4-BE49-F238E27FC236}">
                  <a16:creationId xmlns:a16="http://schemas.microsoft.com/office/drawing/2014/main" id="{52ECA092-5C79-C3C2-D214-04521C0EB3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0" y="3359"/>
              <a:ext cx="33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66" name="Line 39">
              <a:extLst>
                <a:ext uri="{FF2B5EF4-FFF2-40B4-BE49-F238E27FC236}">
                  <a16:creationId xmlns:a16="http://schemas.microsoft.com/office/drawing/2014/main" id="{D98FF002-B051-DDAE-24EF-875BAC906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0" y="2904"/>
              <a:ext cx="0" cy="45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67" name="Line 40">
              <a:extLst>
                <a:ext uri="{FF2B5EF4-FFF2-40B4-BE49-F238E27FC236}">
                  <a16:creationId xmlns:a16="http://schemas.microsoft.com/office/drawing/2014/main" id="{1E0F2EEF-08FA-7593-E19A-54F087F40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287"/>
              <a:ext cx="48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68" name="Line 41">
              <a:extLst>
                <a:ext uri="{FF2B5EF4-FFF2-40B4-BE49-F238E27FC236}">
                  <a16:creationId xmlns:a16="http://schemas.microsoft.com/office/drawing/2014/main" id="{16D6C4E6-51B1-1BDA-8ADD-2B31F7EE06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308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69" name="Line 42">
              <a:extLst>
                <a:ext uri="{FF2B5EF4-FFF2-40B4-BE49-F238E27FC236}">
                  <a16:creationId xmlns:a16="http://schemas.microsoft.com/office/drawing/2014/main" id="{67A81E91-E2E4-9CA1-35A5-113765EB49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3683"/>
              <a:ext cx="24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70" name="Line 43">
              <a:extLst>
                <a:ext uri="{FF2B5EF4-FFF2-40B4-BE49-F238E27FC236}">
                  <a16:creationId xmlns:a16="http://schemas.microsoft.com/office/drawing/2014/main" id="{2620FAC9-DF1A-111D-2F4E-0DA4FAD9FA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308"/>
              <a:ext cx="240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71" name="Text Box 44">
              <a:extLst>
                <a:ext uri="{FF2B5EF4-FFF2-40B4-BE49-F238E27FC236}">
                  <a16:creationId xmlns:a16="http://schemas.microsoft.com/office/drawing/2014/main" id="{B6D74FC9-3EA7-6349-7D67-A889712E9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196"/>
              <a:ext cx="1089" cy="20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defTabSz="414772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814" b="1">
                  <a:solidFill>
                    <a:srgbClr val="FF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EXIT ACCESS</a:t>
              </a:r>
              <a:endParaRPr lang="en-US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72" name="Text Box 45">
              <a:extLst>
                <a:ext uri="{FF2B5EF4-FFF2-40B4-BE49-F238E27FC236}">
                  <a16:creationId xmlns:a16="http://schemas.microsoft.com/office/drawing/2014/main" id="{E09D0189-2926-257D-3798-B522407B2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550"/>
              <a:ext cx="442" cy="20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defTabSz="414772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814" b="1">
                  <a:solidFill>
                    <a:srgbClr val="00CC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EXIT</a:t>
              </a:r>
            </a:p>
          </p:txBody>
        </p:sp>
        <p:sp>
          <p:nvSpPr>
            <p:cNvPr id="26673" name="Text Box 46">
              <a:extLst>
                <a:ext uri="{FF2B5EF4-FFF2-40B4-BE49-F238E27FC236}">
                  <a16:creationId xmlns:a16="http://schemas.microsoft.com/office/drawing/2014/main" id="{1B6B42B3-31C7-F5D5-7B7B-9B9168C62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196"/>
              <a:ext cx="1363" cy="203"/>
            </a:xfrm>
            <a:prstGeom prst="rect">
              <a:avLst/>
            </a:prstGeom>
            <a:noFill/>
            <a:ln w="9525">
              <a:solidFill>
                <a:srgbClr val="D6009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defTabSz="414772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814" b="1">
                  <a:solidFill>
                    <a:srgbClr val="D60093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EXIT DISCHARGE</a:t>
              </a:r>
              <a:endParaRPr lang="en-US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74" name="Text Box 47">
              <a:extLst>
                <a:ext uri="{FF2B5EF4-FFF2-40B4-BE49-F238E27FC236}">
                  <a16:creationId xmlns:a16="http://schemas.microsoft.com/office/drawing/2014/main" id="{B1B42795-85B1-A942-0F5A-AC1B2D363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182"/>
              <a:ext cx="552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414772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361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STREET</a:t>
              </a:r>
              <a:endParaRPr lang="en-US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75" name="Text Box 48">
              <a:extLst>
                <a:ext uri="{FF2B5EF4-FFF2-40B4-BE49-F238E27FC236}">
                  <a16:creationId xmlns:a16="http://schemas.microsoft.com/office/drawing/2014/main" id="{3A470267-FC56-339B-6745-E8DDE17C2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" y="1970"/>
              <a:ext cx="196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414772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361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</a:t>
              </a:r>
            </a:p>
            <a:p>
              <a:pPr defTabSz="414772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361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T</a:t>
              </a:r>
            </a:p>
            <a:p>
              <a:pPr defTabSz="414772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361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R</a:t>
              </a:r>
            </a:p>
            <a:p>
              <a:pPr defTabSz="414772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361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E</a:t>
              </a:r>
            </a:p>
            <a:p>
              <a:pPr defTabSz="414772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361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E</a:t>
              </a:r>
            </a:p>
            <a:p>
              <a:pPr defTabSz="414772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361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T</a:t>
              </a:r>
              <a:endParaRPr lang="en-US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76" name="Text Box 49">
              <a:extLst>
                <a:ext uri="{FF2B5EF4-FFF2-40B4-BE49-F238E27FC236}">
                  <a16:creationId xmlns:a16="http://schemas.microsoft.com/office/drawing/2014/main" id="{22407AF2-41C4-2A82-558B-6A0BB4D09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3551"/>
              <a:ext cx="102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414772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361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GROUND FLOOR</a:t>
              </a:r>
              <a:endParaRPr lang="en-US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77" name="Line 50">
              <a:extLst>
                <a:ext uri="{FF2B5EF4-FFF2-40B4-BE49-F238E27FC236}">
                  <a16:creationId xmlns:a16="http://schemas.microsoft.com/office/drawing/2014/main" id="{D7E6F0DD-3FE3-C8EF-8548-DA81DD636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824"/>
              <a:ext cx="624" cy="47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6678" name="Line 51">
              <a:extLst>
                <a:ext uri="{FF2B5EF4-FFF2-40B4-BE49-F238E27FC236}">
                  <a16:creationId xmlns:a16="http://schemas.microsoft.com/office/drawing/2014/main" id="{954A0F6F-1EC3-715C-3FE1-7EEF3092B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784"/>
              <a:ext cx="24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147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33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DF8DC56-ED7D-B5B9-82B6-930FD91BA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Stairs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96469CCF-8B45-CF2D-3329-3719E3C8524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On treads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/>
              <a:t>On landing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endParaRPr lang="en-US" altLang="en-US"/>
          </a:p>
        </p:txBody>
      </p:sp>
      <p:pic>
        <p:nvPicPr>
          <p:cNvPr id="23556" name="Picture 2">
            <a:extLst>
              <a:ext uri="{FF2B5EF4-FFF2-40B4-BE49-F238E27FC236}">
                <a16:creationId xmlns:a16="http://schemas.microsoft.com/office/drawing/2014/main" id="{CC092655-0CC3-3FA9-BCEC-7984C228F0C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2691" y="2384891"/>
            <a:ext cx="3224499" cy="29638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C9A86297-02B3-1EF5-36AB-F8C3DB97B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Areas of Concern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44AE082E-9CC9-2633-F22C-E00C9BD2F98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980049" y="1604329"/>
            <a:ext cx="8194460" cy="2515945"/>
          </a:xfrm>
        </p:spPr>
        <p:txBody>
          <a:bodyPr/>
          <a:lstStyle/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 sz="2903"/>
              <a:t>Dead End Corridors</a:t>
            </a:r>
          </a:p>
          <a:p>
            <a:pPr marL="414772" indent="-414772">
              <a:buFont typeface="Arial" panose="020B0604020202020204" pitchFamily="34" charset="0"/>
              <a:buChar char="•"/>
            </a:pPr>
            <a:r>
              <a:rPr lang="en-US" altLang="en-US" sz="2903"/>
              <a:t>Common Path of Travel</a:t>
            </a:r>
          </a:p>
        </p:txBody>
      </p:sp>
      <p:pic>
        <p:nvPicPr>
          <p:cNvPr id="24580" name="Picture 27">
            <a:extLst>
              <a:ext uri="{FF2B5EF4-FFF2-40B4-BE49-F238E27FC236}">
                <a16:creationId xmlns:a16="http://schemas.microsoft.com/office/drawing/2014/main" id="{7EC5BA99-C8A2-5272-F6EB-795790EBEAB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3521" y="3982020"/>
            <a:ext cx="7637122" cy="3050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1365</Words>
  <Application>Microsoft Office PowerPoint</Application>
  <PresentationFormat>宽屏</PresentationFormat>
  <Paragraphs>402</Paragraphs>
  <Slides>91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91</vt:i4>
      </vt:variant>
    </vt:vector>
  </HeadingPairs>
  <TitlesOfParts>
    <vt:vector size="101" baseType="lpstr">
      <vt:lpstr>Arial Unicode MS</vt:lpstr>
      <vt:lpstr>MS PGothic</vt:lpstr>
      <vt:lpstr>等线</vt:lpstr>
      <vt:lpstr>等线 Light</vt:lpstr>
      <vt:lpstr>Arial</vt:lpstr>
      <vt:lpstr>Calibri</vt:lpstr>
      <vt:lpstr>Times New Roman</vt:lpstr>
      <vt:lpstr>Wingdings</vt:lpstr>
      <vt:lpstr>Office 主题​​</vt:lpstr>
      <vt:lpstr>Office Theme</vt:lpstr>
      <vt:lpstr>Egress Elements</vt:lpstr>
      <vt:lpstr>Historic Fire</vt:lpstr>
      <vt:lpstr>Fire Safety Concepts Tree</vt:lpstr>
      <vt:lpstr>Fire Safety Concepts Tree</vt:lpstr>
      <vt:lpstr>Codes</vt:lpstr>
      <vt:lpstr>Egress Elements</vt:lpstr>
      <vt:lpstr>Egress Elements</vt:lpstr>
      <vt:lpstr>Egress Elements</vt:lpstr>
      <vt:lpstr>Egress Elements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Professional Requirements</vt:lpstr>
      <vt:lpstr>Intent</vt:lpstr>
      <vt:lpstr>Means of Egress</vt:lpstr>
      <vt:lpstr>Historic Fire</vt:lpstr>
      <vt:lpstr>Means of Egress</vt:lpstr>
      <vt:lpstr>Means of Egress Requirements</vt:lpstr>
      <vt:lpstr>Decreasing Hazard</vt:lpstr>
      <vt:lpstr>Minimums</vt:lpstr>
      <vt:lpstr>Clear Width</vt:lpstr>
      <vt:lpstr>Landings</vt:lpstr>
      <vt:lpstr>Exits</vt:lpstr>
      <vt:lpstr>Historic Fire</vt:lpstr>
      <vt:lpstr>Number of Exits</vt:lpstr>
      <vt:lpstr>Horizontal Exit</vt:lpstr>
      <vt:lpstr>Exit Usage</vt:lpstr>
      <vt:lpstr>PowerPoint 演示文稿</vt:lpstr>
      <vt:lpstr>Maintenance of Exits</vt:lpstr>
      <vt:lpstr>Enclosures</vt:lpstr>
      <vt:lpstr>PowerPoint 演示文稿</vt:lpstr>
      <vt:lpstr>Doors and Corridors</vt:lpstr>
      <vt:lpstr>Historic Fire</vt:lpstr>
      <vt:lpstr>Minimum Widths</vt:lpstr>
      <vt:lpstr>Doors</vt:lpstr>
      <vt:lpstr>Doors</vt:lpstr>
      <vt:lpstr>Revolving Doors</vt:lpstr>
      <vt:lpstr>Doors</vt:lpstr>
      <vt:lpstr>Other Components</vt:lpstr>
      <vt:lpstr>Historic Fire</vt:lpstr>
      <vt:lpstr>Others</vt:lpstr>
      <vt:lpstr>Others</vt:lpstr>
      <vt:lpstr>Others</vt:lpstr>
      <vt:lpstr>Others</vt:lpstr>
      <vt:lpstr>Others</vt:lpstr>
      <vt:lpstr>Others</vt:lpstr>
      <vt:lpstr>Others</vt:lpstr>
      <vt:lpstr>Ladders</vt:lpstr>
      <vt:lpstr>Supplementary Escape Devices</vt:lpstr>
      <vt:lpstr>Stairs</vt:lpstr>
      <vt:lpstr>Historic Fire</vt:lpstr>
      <vt:lpstr>Stairs are Simple</vt:lpstr>
      <vt:lpstr>Stair Widths</vt:lpstr>
      <vt:lpstr>Stairs</vt:lpstr>
      <vt:lpstr>Stair Terminology</vt:lpstr>
      <vt:lpstr>Curved and Spiral Stairs</vt:lpstr>
      <vt:lpstr>Handrails and Guards</vt:lpstr>
      <vt:lpstr>Outside Stairs</vt:lpstr>
      <vt:lpstr>Occupant Loads</vt:lpstr>
      <vt:lpstr>Historic Fire</vt:lpstr>
      <vt:lpstr>Assigning Exits</vt:lpstr>
      <vt:lpstr>Simultaneous Occupancy</vt:lpstr>
      <vt:lpstr>Evacuation Elevators</vt:lpstr>
      <vt:lpstr>Merging Flows</vt:lpstr>
      <vt:lpstr>Balconies and Mezzanines</vt:lpstr>
      <vt:lpstr>Occupant Loads</vt:lpstr>
      <vt:lpstr>Historic Fire</vt:lpstr>
      <vt:lpstr>Occupant Load Factors</vt:lpstr>
      <vt:lpstr>Occupant Load Factors</vt:lpstr>
      <vt:lpstr>Seating Arrangements</vt:lpstr>
      <vt:lpstr>Malls</vt:lpstr>
      <vt:lpstr>Exits</vt:lpstr>
      <vt:lpstr>Historic Fire</vt:lpstr>
      <vt:lpstr>Remote</vt:lpstr>
      <vt:lpstr>Requirements</vt:lpstr>
      <vt:lpstr>Discharge</vt:lpstr>
      <vt:lpstr>Capacity</vt:lpstr>
      <vt:lpstr>Distances</vt:lpstr>
      <vt:lpstr>Historic Fire</vt:lpstr>
      <vt:lpstr>Travel Distance</vt:lpstr>
      <vt:lpstr>Rooms</vt:lpstr>
      <vt:lpstr>Corridors</vt:lpstr>
      <vt:lpstr>Stairs</vt:lpstr>
      <vt:lpstr>Areas of Concern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Egress Elements</dc:title>
  <dc:creator>刘 欣宇</dc:creator>
  <cp:lastModifiedBy>刘 欣宇</cp:lastModifiedBy>
  <cp:revision>2</cp:revision>
  <dcterms:created xsi:type="dcterms:W3CDTF">2022-09-26T02:17:05Z</dcterms:created>
  <dcterms:modified xsi:type="dcterms:W3CDTF">2022-09-26T02:20:29Z</dcterms:modified>
</cp:coreProperties>
</file>